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80" d="100"/>
          <a:sy n="80" d="100"/>
        </p:scale>
        <p:origin x="-1002" y="-72"/>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notesViewPr>
    <p:cSldViewPr showGuides="1">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C5B0F-F3FB-4FD7-89BC-12685BAE6F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BF00B600-237B-424C-8651-7ED54192E7FD}">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Mainstream academy without a designated special unit and no sixth form</a:t>
          </a:r>
          <a:endParaRPr lang="en-GB" sz="1600" b="1" dirty="0">
            <a:solidFill>
              <a:schemeClr val="tx1"/>
            </a:solidFill>
            <a:latin typeface="Arial" pitchFamily="34" charset="0"/>
            <a:cs typeface="Arial" pitchFamily="34" charset="0"/>
          </a:endParaRPr>
        </a:p>
      </dgm:t>
    </dgm:pt>
    <dgm:pt modelId="{FDE841C7-A1A6-41BE-95F9-555264EEE546}" type="parTrans" cxnId="{C79BCA7E-A495-4DDF-A51F-26F87758C2D9}">
      <dgm:prSet/>
      <dgm:spPr/>
      <dgm:t>
        <a:bodyPr/>
        <a:lstStyle/>
        <a:p>
          <a:endParaRPr lang="en-GB"/>
        </a:p>
      </dgm:t>
    </dgm:pt>
    <dgm:pt modelId="{9A607172-1FD4-4DE8-9488-5BFCC0C3354A}" type="sibTrans" cxnId="{C79BCA7E-A495-4DDF-A51F-26F87758C2D9}">
      <dgm:prSet/>
      <dgm:spPr/>
      <dgm:t>
        <a:bodyPr/>
        <a:lstStyle/>
        <a:p>
          <a:endParaRPr lang="en-GB"/>
        </a:p>
      </dgm:t>
    </dgm:pt>
    <dgm:pt modelId="{75E8408A-B62F-4246-9861-1F852D68D49E}">
      <dgm:prSet phldrT="[Text]" custT="1"/>
      <dgm:spPr/>
      <dgm:t>
        <a:bodyPr/>
        <a:lstStyle/>
        <a:p>
          <a:r>
            <a:rPr lang="en-GB" sz="1600" dirty="0" smtClean="0">
              <a:latin typeface="Arial" pitchFamily="34" charset="0"/>
              <a:cs typeface="Arial" pitchFamily="34" charset="0"/>
            </a:rPr>
            <a:t>£6K threshold and the local formula </a:t>
          </a:r>
          <a:endParaRPr lang="en-GB" sz="1600" dirty="0">
            <a:latin typeface="Arial" pitchFamily="34" charset="0"/>
            <a:cs typeface="Arial" pitchFamily="34" charset="0"/>
          </a:endParaRPr>
        </a:p>
      </dgm:t>
    </dgm:pt>
    <dgm:pt modelId="{0C8F74BD-CF06-4B64-B000-CB508C63AA3E}" type="parTrans" cxnId="{A7F560D9-E345-4BBD-8095-BC11D1254081}">
      <dgm:prSet/>
      <dgm:spPr/>
      <dgm:t>
        <a:bodyPr/>
        <a:lstStyle/>
        <a:p>
          <a:endParaRPr lang="en-GB"/>
        </a:p>
      </dgm:t>
    </dgm:pt>
    <dgm:pt modelId="{0617005F-BB75-4A42-8269-84BA5437C8EF}" type="sibTrans" cxnId="{A7F560D9-E345-4BBD-8095-BC11D1254081}">
      <dgm:prSet/>
      <dgm:spPr/>
      <dgm:t>
        <a:bodyPr/>
        <a:lstStyle/>
        <a:p>
          <a:endParaRPr lang="en-GB"/>
        </a:p>
      </dgm:t>
    </dgm:pt>
    <dgm:pt modelId="{82A4B5A6-9CA0-4503-808C-1D020CE3B3F0}">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Mainstream academy with a designated special unit and/or sixth form</a:t>
          </a:r>
          <a:endParaRPr lang="en-GB" sz="1600" b="1" dirty="0">
            <a:solidFill>
              <a:schemeClr val="tx1"/>
            </a:solidFill>
            <a:latin typeface="Arial" pitchFamily="34" charset="0"/>
            <a:cs typeface="Arial" pitchFamily="34" charset="0"/>
          </a:endParaRPr>
        </a:p>
      </dgm:t>
    </dgm:pt>
    <dgm:pt modelId="{57F1FBE1-E80D-41AC-AA53-77F0F7244D87}" type="parTrans" cxnId="{FC47B520-0BDF-42C9-A486-6BB5AFB9C5EF}">
      <dgm:prSet/>
      <dgm:spPr/>
      <dgm:t>
        <a:bodyPr/>
        <a:lstStyle/>
        <a:p>
          <a:endParaRPr lang="en-GB"/>
        </a:p>
      </dgm:t>
    </dgm:pt>
    <dgm:pt modelId="{256C244B-D6BC-4D81-8829-D7A037B15791}" type="sibTrans" cxnId="{FC47B520-0BDF-42C9-A486-6BB5AFB9C5EF}">
      <dgm:prSet/>
      <dgm:spPr/>
      <dgm:t>
        <a:bodyPr/>
        <a:lstStyle/>
        <a:p>
          <a:endParaRPr lang="en-GB"/>
        </a:p>
      </dgm:t>
    </dgm:pt>
    <dgm:pt modelId="{833A256C-2C9F-45DC-991D-B5231E6D9BFE}">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Special and AP academies</a:t>
          </a:r>
          <a:endParaRPr lang="en-GB" sz="1600" b="1" dirty="0">
            <a:solidFill>
              <a:schemeClr val="tx1"/>
            </a:solidFill>
            <a:latin typeface="Arial" pitchFamily="34" charset="0"/>
            <a:cs typeface="Arial" pitchFamily="34" charset="0"/>
          </a:endParaRPr>
        </a:p>
      </dgm:t>
    </dgm:pt>
    <dgm:pt modelId="{CE9AEF4C-72C0-44E2-9DD2-6CE63E83043D}" type="parTrans" cxnId="{0DB8A8FA-4730-4A01-B0DD-C08B159FB215}">
      <dgm:prSet/>
      <dgm:spPr/>
      <dgm:t>
        <a:bodyPr/>
        <a:lstStyle/>
        <a:p>
          <a:endParaRPr lang="en-GB"/>
        </a:p>
      </dgm:t>
    </dgm:pt>
    <dgm:pt modelId="{A913048A-9D87-4FBC-BFDC-06A4E1C3A353}" type="sibTrans" cxnId="{0DB8A8FA-4730-4A01-B0DD-C08B159FB215}">
      <dgm:prSet/>
      <dgm:spPr/>
      <dgm:t>
        <a:bodyPr/>
        <a:lstStyle/>
        <a:p>
          <a:endParaRPr lang="en-GB"/>
        </a:p>
      </dgm:t>
    </dgm:pt>
    <dgm:pt modelId="{805643D2-3BFD-4C87-88F3-D9ECA7A4FF11}">
      <dgm:prSet phldrT="[Text]" custT="1"/>
      <dgm:spPr/>
      <dgm:t>
        <a:bodyPr/>
        <a:lstStyle/>
        <a:p>
          <a:r>
            <a:rPr lang="en-GB" sz="1600" dirty="0" smtClean="0">
              <a:latin typeface="Arial" pitchFamily="34" charset="0"/>
              <a:cs typeface="Arial" pitchFamily="34" charset="0"/>
            </a:rPr>
            <a:t>Place review only</a:t>
          </a:r>
          <a:endParaRPr lang="en-GB" sz="1600" dirty="0">
            <a:latin typeface="Arial" pitchFamily="34" charset="0"/>
            <a:cs typeface="Arial" pitchFamily="34" charset="0"/>
          </a:endParaRPr>
        </a:p>
      </dgm:t>
    </dgm:pt>
    <dgm:pt modelId="{9495EA41-61D7-4B1F-BC75-95B828FB93F1}" type="parTrans" cxnId="{D14A0891-58D7-41AC-BA51-9457D10469C6}">
      <dgm:prSet/>
      <dgm:spPr/>
      <dgm:t>
        <a:bodyPr/>
        <a:lstStyle/>
        <a:p>
          <a:endParaRPr lang="en-GB"/>
        </a:p>
      </dgm:t>
    </dgm:pt>
    <dgm:pt modelId="{E9763A80-66C4-4F02-8B62-FBBE50D6912E}" type="sibTrans" cxnId="{D14A0891-58D7-41AC-BA51-9457D10469C6}">
      <dgm:prSet/>
      <dgm:spPr/>
      <dgm:t>
        <a:bodyPr/>
        <a:lstStyle/>
        <a:p>
          <a:endParaRPr lang="en-GB"/>
        </a:p>
      </dgm:t>
    </dgm:pt>
    <dgm:pt modelId="{7B6CC257-010E-483D-B07D-4F790B54405D}">
      <dgm:prSet custT="1"/>
      <dgm:spPr/>
      <dgm:t>
        <a:bodyPr/>
        <a:lstStyle/>
        <a:p>
          <a:r>
            <a:rPr lang="en-GB" sz="1600" dirty="0" smtClean="0">
              <a:latin typeface="Arial" pitchFamily="34" charset="0"/>
              <a:cs typeface="Arial" pitchFamily="34" charset="0"/>
            </a:rPr>
            <a:t>£6K threshold and the places review</a:t>
          </a:r>
          <a:endParaRPr lang="en-GB" sz="1600" dirty="0">
            <a:latin typeface="Arial" pitchFamily="34" charset="0"/>
            <a:cs typeface="Arial" pitchFamily="34" charset="0"/>
          </a:endParaRPr>
        </a:p>
      </dgm:t>
    </dgm:pt>
    <dgm:pt modelId="{37FB740A-A733-48E7-AC39-5A033F30EFA1}" type="parTrans" cxnId="{A1498C48-0343-4ED5-A39D-24503726DE98}">
      <dgm:prSet/>
      <dgm:spPr/>
      <dgm:t>
        <a:bodyPr/>
        <a:lstStyle/>
        <a:p>
          <a:endParaRPr lang="en-GB"/>
        </a:p>
      </dgm:t>
    </dgm:pt>
    <dgm:pt modelId="{013AFB3D-BF4A-451A-91B8-A405E4F06E03}" type="sibTrans" cxnId="{A1498C48-0343-4ED5-A39D-24503726DE98}">
      <dgm:prSet/>
      <dgm:spPr/>
      <dgm:t>
        <a:bodyPr/>
        <a:lstStyle/>
        <a:p>
          <a:endParaRPr lang="en-GB"/>
        </a:p>
      </dgm:t>
    </dgm:pt>
    <dgm:pt modelId="{AD919B54-1900-420A-BDA2-5347F05BC123}">
      <dgm:prSet phldrT="[Text]" custT="1"/>
      <dgm:spPr>
        <a:solidFill>
          <a:srgbClr val="CFDCE3"/>
        </a:solidFill>
      </dgm:spPr>
      <dgm:t>
        <a:bodyPr/>
        <a:lstStyle/>
        <a:p>
          <a:r>
            <a:rPr lang="en-GB" sz="1600" b="1" dirty="0" smtClean="0">
              <a:solidFill>
                <a:schemeClr val="tx1"/>
              </a:solidFill>
              <a:latin typeface="Arial" pitchFamily="34" charset="0"/>
              <a:cs typeface="Arial" pitchFamily="34" charset="0"/>
            </a:rPr>
            <a:t>All academies</a:t>
          </a:r>
          <a:endParaRPr lang="en-GB" sz="1600" b="1" dirty="0">
            <a:solidFill>
              <a:schemeClr val="tx1"/>
            </a:solidFill>
            <a:latin typeface="Arial" pitchFamily="34" charset="0"/>
            <a:cs typeface="Arial" pitchFamily="34" charset="0"/>
          </a:endParaRPr>
        </a:p>
      </dgm:t>
    </dgm:pt>
    <dgm:pt modelId="{C80208B2-B009-4671-92F2-1DA3BFADEFA8}" type="parTrans" cxnId="{2C3A2C2F-4913-47F2-B46F-74D73ECD245F}">
      <dgm:prSet/>
      <dgm:spPr/>
      <dgm:t>
        <a:bodyPr/>
        <a:lstStyle/>
        <a:p>
          <a:endParaRPr lang="en-GB"/>
        </a:p>
      </dgm:t>
    </dgm:pt>
    <dgm:pt modelId="{8475F39E-30B0-425B-B7FE-B669225A896A}" type="sibTrans" cxnId="{2C3A2C2F-4913-47F2-B46F-74D73ECD245F}">
      <dgm:prSet/>
      <dgm:spPr/>
      <dgm:t>
        <a:bodyPr/>
        <a:lstStyle/>
        <a:p>
          <a:endParaRPr lang="en-GB"/>
        </a:p>
      </dgm:t>
    </dgm:pt>
    <dgm:pt modelId="{1CA98194-FC82-4028-B71F-9997A05091D6}">
      <dgm:prSet phldrT="[Text]" custT="1"/>
      <dgm:spPr>
        <a:solidFill>
          <a:schemeClr val="bg1"/>
        </a:solidFill>
      </dgm:spPr>
      <dgm:t>
        <a:bodyPr/>
        <a:lstStyle/>
        <a:p>
          <a:r>
            <a:rPr lang="en-GB" sz="1600" b="0" dirty="0" smtClean="0">
              <a:solidFill>
                <a:schemeClr val="tx1"/>
              </a:solidFill>
              <a:latin typeface="Arial" pitchFamily="34" charset="0"/>
              <a:cs typeface="Arial" pitchFamily="34" charset="0"/>
            </a:rPr>
            <a:t>Continuing discussions with local authorities on t</a:t>
          </a:r>
          <a:r>
            <a:rPr lang="en-GB" sz="1600" b="0" dirty="0" smtClean="0">
              <a:latin typeface="Arial" pitchFamily="34" charset="0"/>
              <a:cs typeface="Arial" pitchFamily="34" charset="0"/>
            </a:rPr>
            <a:t>op up funding</a:t>
          </a:r>
          <a:endParaRPr lang="en-GB" sz="1600" b="0" dirty="0">
            <a:latin typeface="Arial" pitchFamily="34" charset="0"/>
            <a:cs typeface="Arial" pitchFamily="34" charset="0"/>
          </a:endParaRPr>
        </a:p>
      </dgm:t>
    </dgm:pt>
    <dgm:pt modelId="{4152AEBE-22EC-455A-ABA3-D70071A3A2E1}" type="parTrans" cxnId="{57F8097B-D9E4-4121-911A-74991C3BCDEE}">
      <dgm:prSet/>
      <dgm:spPr/>
      <dgm:t>
        <a:bodyPr/>
        <a:lstStyle/>
        <a:p>
          <a:endParaRPr lang="en-GB"/>
        </a:p>
      </dgm:t>
    </dgm:pt>
    <dgm:pt modelId="{758E928D-7012-40FB-9C89-5D5B3AD0FCE4}" type="sibTrans" cxnId="{57F8097B-D9E4-4121-911A-74991C3BCDEE}">
      <dgm:prSet/>
      <dgm:spPr/>
      <dgm:t>
        <a:bodyPr/>
        <a:lstStyle/>
        <a:p>
          <a:endParaRPr lang="en-GB"/>
        </a:p>
      </dgm:t>
    </dgm:pt>
    <dgm:pt modelId="{3C07A711-B980-481F-B24A-AA28CEDE9B38}" type="pres">
      <dgm:prSet presAssocID="{78DC5B0F-F3FB-4FD7-89BC-12685BAE6F8F}" presName="linear" presStyleCnt="0">
        <dgm:presLayoutVars>
          <dgm:dir/>
          <dgm:animLvl val="lvl"/>
          <dgm:resizeHandles val="exact"/>
        </dgm:presLayoutVars>
      </dgm:prSet>
      <dgm:spPr/>
      <dgm:t>
        <a:bodyPr/>
        <a:lstStyle/>
        <a:p>
          <a:endParaRPr lang="en-GB"/>
        </a:p>
      </dgm:t>
    </dgm:pt>
    <dgm:pt modelId="{591CEB49-E477-4C07-9920-681275535F15}" type="pres">
      <dgm:prSet presAssocID="{BF00B600-237B-424C-8651-7ED54192E7FD}" presName="parentLin" presStyleCnt="0"/>
      <dgm:spPr/>
    </dgm:pt>
    <dgm:pt modelId="{0E25FBCF-8FB6-4F0E-BFF5-7206AEC4EE84}" type="pres">
      <dgm:prSet presAssocID="{BF00B600-237B-424C-8651-7ED54192E7FD}" presName="parentLeftMargin" presStyleLbl="node1" presStyleIdx="0" presStyleCnt="4"/>
      <dgm:spPr/>
      <dgm:t>
        <a:bodyPr/>
        <a:lstStyle/>
        <a:p>
          <a:endParaRPr lang="en-GB"/>
        </a:p>
      </dgm:t>
    </dgm:pt>
    <dgm:pt modelId="{38BD4BC2-D7A9-45E5-90D7-B95B55A9C666}" type="pres">
      <dgm:prSet presAssocID="{BF00B600-237B-424C-8651-7ED54192E7FD}" presName="parentText" presStyleLbl="node1" presStyleIdx="0" presStyleCnt="4">
        <dgm:presLayoutVars>
          <dgm:chMax val="0"/>
          <dgm:bulletEnabled val="1"/>
        </dgm:presLayoutVars>
      </dgm:prSet>
      <dgm:spPr/>
      <dgm:t>
        <a:bodyPr/>
        <a:lstStyle/>
        <a:p>
          <a:endParaRPr lang="en-GB"/>
        </a:p>
      </dgm:t>
    </dgm:pt>
    <dgm:pt modelId="{050A1F3C-D462-4D44-B582-76F50E933BB0}" type="pres">
      <dgm:prSet presAssocID="{BF00B600-237B-424C-8651-7ED54192E7FD}" presName="negativeSpace" presStyleCnt="0"/>
      <dgm:spPr/>
    </dgm:pt>
    <dgm:pt modelId="{40D950AF-8F39-4C9C-9A0E-090FD07BC2C1}" type="pres">
      <dgm:prSet presAssocID="{BF00B600-237B-424C-8651-7ED54192E7FD}" presName="childText" presStyleLbl="conFgAcc1" presStyleIdx="0" presStyleCnt="4">
        <dgm:presLayoutVars>
          <dgm:bulletEnabled val="1"/>
        </dgm:presLayoutVars>
      </dgm:prSet>
      <dgm:spPr/>
      <dgm:t>
        <a:bodyPr/>
        <a:lstStyle/>
        <a:p>
          <a:endParaRPr lang="en-GB"/>
        </a:p>
      </dgm:t>
    </dgm:pt>
    <dgm:pt modelId="{A08F38B4-17F5-4148-82E7-8E32D1D70DDD}" type="pres">
      <dgm:prSet presAssocID="{9A607172-1FD4-4DE8-9488-5BFCC0C3354A}" presName="spaceBetweenRectangles" presStyleCnt="0"/>
      <dgm:spPr/>
    </dgm:pt>
    <dgm:pt modelId="{FDF3B04B-321F-44B9-AC39-DD62313BC5E3}" type="pres">
      <dgm:prSet presAssocID="{82A4B5A6-9CA0-4503-808C-1D020CE3B3F0}" presName="parentLin" presStyleCnt="0"/>
      <dgm:spPr/>
    </dgm:pt>
    <dgm:pt modelId="{AF1902B0-FEBA-4843-8406-BE0A14FDF7C6}" type="pres">
      <dgm:prSet presAssocID="{82A4B5A6-9CA0-4503-808C-1D020CE3B3F0}" presName="parentLeftMargin" presStyleLbl="node1" presStyleIdx="0" presStyleCnt="4"/>
      <dgm:spPr/>
      <dgm:t>
        <a:bodyPr/>
        <a:lstStyle/>
        <a:p>
          <a:endParaRPr lang="en-GB"/>
        </a:p>
      </dgm:t>
    </dgm:pt>
    <dgm:pt modelId="{E0AD81BB-4E99-4516-86A6-06609055A04F}" type="pres">
      <dgm:prSet presAssocID="{82A4B5A6-9CA0-4503-808C-1D020CE3B3F0}" presName="parentText" presStyleLbl="node1" presStyleIdx="1" presStyleCnt="4">
        <dgm:presLayoutVars>
          <dgm:chMax val="0"/>
          <dgm:bulletEnabled val="1"/>
        </dgm:presLayoutVars>
      </dgm:prSet>
      <dgm:spPr/>
      <dgm:t>
        <a:bodyPr/>
        <a:lstStyle/>
        <a:p>
          <a:endParaRPr lang="en-GB"/>
        </a:p>
      </dgm:t>
    </dgm:pt>
    <dgm:pt modelId="{E7EF6759-CC29-4ADF-9245-2EAF92C1586D}" type="pres">
      <dgm:prSet presAssocID="{82A4B5A6-9CA0-4503-808C-1D020CE3B3F0}" presName="negativeSpace" presStyleCnt="0"/>
      <dgm:spPr/>
    </dgm:pt>
    <dgm:pt modelId="{C305CD9A-E5CC-4754-BAA6-CED2EB318E1B}" type="pres">
      <dgm:prSet presAssocID="{82A4B5A6-9CA0-4503-808C-1D020CE3B3F0}" presName="childText" presStyleLbl="conFgAcc1" presStyleIdx="1" presStyleCnt="4">
        <dgm:presLayoutVars>
          <dgm:bulletEnabled val="1"/>
        </dgm:presLayoutVars>
      </dgm:prSet>
      <dgm:spPr/>
      <dgm:t>
        <a:bodyPr/>
        <a:lstStyle/>
        <a:p>
          <a:endParaRPr lang="en-GB"/>
        </a:p>
      </dgm:t>
    </dgm:pt>
    <dgm:pt modelId="{2B18E5DC-C309-4A22-AAA7-6D2EB0ABB3EE}" type="pres">
      <dgm:prSet presAssocID="{256C244B-D6BC-4D81-8829-D7A037B15791}" presName="spaceBetweenRectangles" presStyleCnt="0"/>
      <dgm:spPr/>
    </dgm:pt>
    <dgm:pt modelId="{29071B88-8937-46E3-B4A0-E4AE1452013C}" type="pres">
      <dgm:prSet presAssocID="{833A256C-2C9F-45DC-991D-B5231E6D9BFE}" presName="parentLin" presStyleCnt="0"/>
      <dgm:spPr/>
    </dgm:pt>
    <dgm:pt modelId="{8482066A-9CCB-4F77-80F3-7F916B40782D}" type="pres">
      <dgm:prSet presAssocID="{833A256C-2C9F-45DC-991D-B5231E6D9BFE}" presName="parentLeftMargin" presStyleLbl="node1" presStyleIdx="1" presStyleCnt="4"/>
      <dgm:spPr/>
      <dgm:t>
        <a:bodyPr/>
        <a:lstStyle/>
        <a:p>
          <a:endParaRPr lang="en-GB"/>
        </a:p>
      </dgm:t>
    </dgm:pt>
    <dgm:pt modelId="{48261E7E-BD47-4A83-A30D-4A6DA84ECA53}" type="pres">
      <dgm:prSet presAssocID="{833A256C-2C9F-45DC-991D-B5231E6D9BFE}" presName="parentText" presStyleLbl="node1" presStyleIdx="2" presStyleCnt="4">
        <dgm:presLayoutVars>
          <dgm:chMax val="0"/>
          <dgm:bulletEnabled val="1"/>
        </dgm:presLayoutVars>
      </dgm:prSet>
      <dgm:spPr/>
      <dgm:t>
        <a:bodyPr/>
        <a:lstStyle/>
        <a:p>
          <a:endParaRPr lang="en-GB"/>
        </a:p>
      </dgm:t>
    </dgm:pt>
    <dgm:pt modelId="{5E9934E2-EEFF-4F2E-B5EA-15A2629A8BF3}" type="pres">
      <dgm:prSet presAssocID="{833A256C-2C9F-45DC-991D-B5231E6D9BFE}" presName="negativeSpace" presStyleCnt="0"/>
      <dgm:spPr/>
    </dgm:pt>
    <dgm:pt modelId="{0A60CA64-3CE1-4C9D-95D9-369FC8DAADC7}" type="pres">
      <dgm:prSet presAssocID="{833A256C-2C9F-45DC-991D-B5231E6D9BFE}" presName="childText" presStyleLbl="conFgAcc1" presStyleIdx="2" presStyleCnt="4">
        <dgm:presLayoutVars>
          <dgm:bulletEnabled val="1"/>
        </dgm:presLayoutVars>
      </dgm:prSet>
      <dgm:spPr/>
      <dgm:t>
        <a:bodyPr/>
        <a:lstStyle/>
        <a:p>
          <a:endParaRPr lang="en-GB"/>
        </a:p>
      </dgm:t>
    </dgm:pt>
    <dgm:pt modelId="{EECE8CA9-6464-46D1-A9A8-3CB570FECE58}" type="pres">
      <dgm:prSet presAssocID="{A913048A-9D87-4FBC-BFDC-06A4E1C3A353}" presName="spaceBetweenRectangles" presStyleCnt="0"/>
      <dgm:spPr/>
    </dgm:pt>
    <dgm:pt modelId="{199C26A9-6ED4-4FB7-9241-E89D36FEBA64}" type="pres">
      <dgm:prSet presAssocID="{AD919B54-1900-420A-BDA2-5347F05BC123}" presName="parentLin" presStyleCnt="0"/>
      <dgm:spPr/>
    </dgm:pt>
    <dgm:pt modelId="{09881D57-12E0-4B46-A219-A42428FC0D3B}" type="pres">
      <dgm:prSet presAssocID="{AD919B54-1900-420A-BDA2-5347F05BC123}" presName="parentLeftMargin" presStyleLbl="node1" presStyleIdx="2" presStyleCnt="4"/>
      <dgm:spPr/>
      <dgm:t>
        <a:bodyPr/>
        <a:lstStyle/>
        <a:p>
          <a:endParaRPr lang="en-GB"/>
        </a:p>
      </dgm:t>
    </dgm:pt>
    <dgm:pt modelId="{68BB3A5D-9103-4AE3-935E-9D1448F37744}" type="pres">
      <dgm:prSet presAssocID="{AD919B54-1900-420A-BDA2-5347F05BC123}" presName="parentText" presStyleLbl="node1" presStyleIdx="3" presStyleCnt="4">
        <dgm:presLayoutVars>
          <dgm:chMax val="0"/>
          <dgm:bulletEnabled val="1"/>
        </dgm:presLayoutVars>
      </dgm:prSet>
      <dgm:spPr/>
      <dgm:t>
        <a:bodyPr/>
        <a:lstStyle/>
        <a:p>
          <a:endParaRPr lang="en-GB"/>
        </a:p>
      </dgm:t>
    </dgm:pt>
    <dgm:pt modelId="{2BC80D0E-5070-4099-9A25-E70AABEE7282}" type="pres">
      <dgm:prSet presAssocID="{AD919B54-1900-420A-BDA2-5347F05BC123}" presName="negativeSpace" presStyleCnt="0"/>
      <dgm:spPr/>
    </dgm:pt>
    <dgm:pt modelId="{672B1F72-871A-48AB-B968-11E10FF0D69F}" type="pres">
      <dgm:prSet presAssocID="{AD919B54-1900-420A-BDA2-5347F05BC123}" presName="childText" presStyleLbl="conFgAcc1" presStyleIdx="3" presStyleCnt="4">
        <dgm:presLayoutVars>
          <dgm:bulletEnabled val="1"/>
        </dgm:presLayoutVars>
      </dgm:prSet>
      <dgm:spPr/>
      <dgm:t>
        <a:bodyPr/>
        <a:lstStyle/>
        <a:p>
          <a:endParaRPr lang="en-GB"/>
        </a:p>
      </dgm:t>
    </dgm:pt>
  </dgm:ptLst>
  <dgm:cxnLst>
    <dgm:cxn modelId="{345978DE-CD3F-461A-A73E-14E986F35354}" type="presOf" srcId="{833A256C-2C9F-45DC-991D-B5231E6D9BFE}" destId="{8482066A-9CCB-4F77-80F3-7F916B40782D}" srcOrd="0" destOrd="0" presId="urn:microsoft.com/office/officeart/2005/8/layout/list1"/>
    <dgm:cxn modelId="{D5DFBA97-183A-4355-A5C8-6BADF0EEDFF6}" type="presOf" srcId="{82A4B5A6-9CA0-4503-808C-1D020CE3B3F0}" destId="{E0AD81BB-4E99-4516-86A6-06609055A04F}" srcOrd="1" destOrd="0" presId="urn:microsoft.com/office/officeart/2005/8/layout/list1"/>
    <dgm:cxn modelId="{C79BCA7E-A495-4DDF-A51F-26F87758C2D9}" srcId="{78DC5B0F-F3FB-4FD7-89BC-12685BAE6F8F}" destId="{BF00B600-237B-424C-8651-7ED54192E7FD}" srcOrd="0" destOrd="0" parTransId="{FDE841C7-A1A6-41BE-95F9-555264EEE546}" sibTransId="{9A607172-1FD4-4DE8-9488-5BFCC0C3354A}"/>
    <dgm:cxn modelId="{AE3C7CB4-F28D-4113-90DD-CCAA2EDC1552}" type="presOf" srcId="{78DC5B0F-F3FB-4FD7-89BC-12685BAE6F8F}" destId="{3C07A711-B980-481F-B24A-AA28CEDE9B38}" srcOrd="0" destOrd="0" presId="urn:microsoft.com/office/officeart/2005/8/layout/list1"/>
    <dgm:cxn modelId="{B5E341FC-D09D-4447-BFFD-DA7EEDFAC29B}" type="presOf" srcId="{7B6CC257-010E-483D-B07D-4F790B54405D}" destId="{C305CD9A-E5CC-4754-BAA6-CED2EB318E1B}" srcOrd="0" destOrd="0" presId="urn:microsoft.com/office/officeart/2005/8/layout/list1"/>
    <dgm:cxn modelId="{A1498C48-0343-4ED5-A39D-24503726DE98}" srcId="{82A4B5A6-9CA0-4503-808C-1D020CE3B3F0}" destId="{7B6CC257-010E-483D-B07D-4F790B54405D}" srcOrd="0" destOrd="0" parTransId="{37FB740A-A733-48E7-AC39-5A033F30EFA1}" sibTransId="{013AFB3D-BF4A-451A-91B8-A405E4F06E03}"/>
    <dgm:cxn modelId="{9685086A-71A9-42F2-B75C-A537D8FD83CD}" type="presOf" srcId="{805643D2-3BFD-4C87-88F3-D9ECA7A4FF11}" destId="{0A60CA64-3CE1-4C9D-95D9-369FC8DAADC7}" srcOrd="0" destOrd="0" presId="urn:microsoft.com/office/officeart/2005/8/layout/list1"/>
    <dgm:cxn modelId="{24F3548B-3CB3-4598-B4D1-CE34EB53B455}" type="presOf" srcId="{1CA98194-FC82-4028-B71F-9997A05091D6}" destId="{672B1F72-871A-48AB-B968-11E10FF0D69F}" srcOrd="0" destOrd="0" presId="urn:microsoft.com/office/officeart/2005/8/layout/list1"/>
    <dgm:cxn modelId="{989C8291-BF94-4FE6-896F-5D1F4300E5A4}" type="presOf" srcId="{82A4B5A6-9CA0-4503-808C-1D020CE3B3F0}" destId="{AF1902B0-FEBA-4843-8406-BE0A14FDF7C6}" srcOrd="0" destOrd="0" presId="urn:microsoft.com/office/officeart/2005/8/layout/list1"/>
    <dgm:cxn modelId="{473382BE-167F-4B11-B826-50E2750723A6}" type="presOf" srcId="{75E8408A-B62F-4246-9861-1F852D68D49E}" destId="{40D950AF-8F39-4C9C-9A0E-090FD07BC2C1}" srcOrd="0" destOrd="0" presId="urn:microsoft.com/office/officeart/2005/8/layout/list1"/>
    <dgm:cxn modelId="{E2525A4C-D97F-4BF7-8954-77B923C52DB9}" type="presOf" srcId="{BF00B600-237B-424C-8651-7ED54192E7FD}" destId="{38BD4BC2-D7A9-45E5-90D7-B95B55A9C666}" srcOrd="1" destOrd="0" presId="urn:microsoft.com/office/officeart/2005/8/layout/list1"/>
    <dgm:cxn modelId="{0DB8A8FA-4730-4A01-B0DD-C08B159FB215}" srcId="{78DC5B0F-F3FB-4FD7-89BC-12685BAE6F8F}" destId="{833A256C-2C9F-45DC-991D-B5231E6D9BFE}" srcOrd="2" destOrd="0" parTransId="{CE9AEF4C-72C0-44E2-9DD2-6CE63E83043D}" sibTransId="{A913048A-9D87-4FBC-BFDC-06A4E1C3A353}"/>
    <dgm:cxn modelId="{2C3A2C2F-4913-47F2-B46F-74D73ECD245F}" srcId="{78DC5B0F-F3FB-4FD7-89BC-12685BAE6F8F}" destId="{AD919B54-1900-420A-BDA2-5347F05BC123}" srcOrd="3" destOrd="0" parTransId="{C80208B2-B009-4671-92F2-1DA3BFADEFA8}" sibTransId="{8475F39E-30B0-425B-B7FE-B669225A896A}"/>
    <dgm:cxn modelId="{57F8097B-D9E4-4121-911A-74991C3BCDEE}" srcId="{AD919B54-1900-420A-BDA2-5347F05BC123}" destId="{1CA98194-FC82-4028-B71F-9997A05091D6}" srcOrd="0" destOrd="0" parTransId="{4152AEBE-22EC-455A-ABA3-D70071A3A2E1}" sibTransId="{758E928D-7012-40FB-9C89-5D5B3AD0FCE4}"/>
    <dgm:cxn modelId="{D14A0891-58D7-41AC-BA51-9457D10469C6}" srcId="{833A256C-2C9F-45DC-991D-B5231E6D9BFE}" destId="{805643D2-3BFD-4C87-88F3-D9ECA7A4FF11}" srcOrd="0" destOrd="0" parTransId="{9495EA41-61D7-4B1F-BC75-95B828FB93F1}" sibTransId="{E9763A80-66C4-4F02-8B62-FBBE50D6912E}"/>
    <dgm:cxn modelId="{F6E12BA2-B7CB-47BA-8770-4A7E5E4C1509}" type="presOf" srcId="{BF00B600-237B-424C-8651-7ED54192E7FD}" destId="{0E25FBCF-8FB6-4F0E-BFF5-7206AEC4EE84}" srcOrd="0" destOrd="0" presId="urn:microsoft.com/office/officeart/2005/8/layout/list1"/>
    <dgm:cxn modelId="{EF093E34-603E-4757-9098-EB0A6760F06F}" type="presOf" srcId="{AD919B54-1900-420A-BDA2-5347F05BC123}" destId="{09881D57-12E0-4B46-A219-A42428FC0D3B}" srcOrd="0" destOrd="0" presId="urn:microsoft.com/office/officeart/2005/8/layout/list1"/>
    <dgm:cxn modelId="{A725F833-EA9F-49A3-B9AC-680AD1DED958}" type="presOf" srcId="{AD919B54-1900-420A-BDA2-5347F05BC123}" destId="{68BB3A5D-9103-4AE3-935E-9D1448F37744}" srcOrd="1" destOrd="0" presId="urn:microsoft.com/office/officeart/2005/8/layout/list1"/>
    <dgm:cxn modelId="{FC47B520-0BDF-42C9-A486-6BB5AFB9C5EF}" srcId="{78DC5B0F-F3FB-4FD7-89BC-12685BAE6F8F}" destId="{82A4B5A6-9CA0-4503-808C-1D020CE3B3F0}" srcOrd="1" destOrd="0" parTransId="{57F1FBE1-E80D-41AC-AA53-77F0F7244D87}" sibTransId="{256C244B-D6BC-4D81-8829-D7A037B15791}"/>
    <dgm:cxn modelId="{00E4DCDB-5C9E-4BAC-8DDF-AA55238EFB77}" type="presOf" srcId="{833A256C-2C9F-45DC-991D-B5231E6D9BFE}" destId="{48261E7E-BD47-4A83-A30D-4A6DA84ECA53}" srcOrd="1" destOrd="0" presId="urn:microsoft.com/office/officeart/2005/8/layout/list1"/>
    <dgm:cxn modelId="{A7F560D9-E345-4BBD-8095-BC11D1254081}" srcId="{BF00B600-237B-424C-8651-7ED54192E7FD}" destId="{75E8408A-B62F-4246-9861-1F852D68D49E}" srcOrd="0" destOrd="0" parTransId="{0C8F74BD-CF06-4B64-B000-CB508C63AA3E}" sibTransId="{0617005F-BB75-4A42-8269-84BA5437C8EF}"/>
    <dgm:cxn modelId="{F24D7416-6794-474B-8F9A-DE044DE116C9}" type="presParOf" srcId="{3C07A711-B980-481F-B24A-AA28CEDE9B38}" destId="{591CEB49-E477-4C07-9920-681275535F15}" srcOrd="0" destOrd="0" presId="urn:microsoft.com/office/officeart/2005/8/layout/list1"/>
    <dgm:cxn modelId="{09AC437A-5E8E-4728-81E3-77C5A91FC6D2}" type="presParOf" srcId="{591CEB49-E477-4C07-9920-681275535F15}" destId="{0E25FBCF-8FB6-4F0E-BFF5-7206AEC4EE84}" srcOrd="0" destOrd="0" presId="urn:microsoft.com/office/officeart/2005/8/layout/list1"/>
    <dgm:cxn modelId="{F0DDB5BA-302F-402D-B1D8-29FB1287A9BA}" type="presParOf" srcId="{591CEB49-E477-4C07-9920-681275535F15}" destId="{38BD4BC2-D7A9-45E5-90D7-B95B55A9C666}" srcOrd="1" destOrd="0" presId="urn:microsoft.com/office/officeart/2005/8/layout/list1"/>
    <dgm:cxn modelId="{E0597606-D8AF-4067-A204-5B1BCDB50DFC}" type="presParOf" srcId="{3C07A711-B980-481F-B24A-AA28CEDE9B38}" destId="{050A1F3C-D462-4D44-B582-76F50E933BB0}" srcOrd="1" destOrd="0" presId="urn:microsoft.com/office/officeart/2005/8/layout/list1"/>
    <dgm:cxn modelId="{0D5C44C2-A018-4B5A-9EB4-A37D306A240D}" type="presParOf" srcId="{3C07A711-B980-481F-B24A-AA28CEDE9B38}" destId="{40D950AF-8F39-4C9C-9A0E-090FD07BC2C1}" srcOrd="2" destOrd="0" presId="urn:microsoft.com/office/officeart/2005/8/layout/list1"/>
    <dgm:cxn modelId="{CCFD74CC-2B2D-4F06-983A-952E36B201B2}" type="presParOf" srcId="{3C07A711-B980-481F-B24A-AA28CEDE9B38}" destId="{A08F38B4-17F5-4148-82E7-8E32D1D70DDD}" srcOrd="3" destOrd="0" presId="urn:microsoft.com/office/officeart/2005/8/layout/list1"/>
    <dgm:cxn modelId="{CE36B86C-60FE-4900-A7C9-BBE6A996701E}" type="presParOf" srcId="{3C07A711-B980-481F-B24A-AA28CEDE9B38}" destId="{FDF3B04B-321F-44B9-AC39-DD62313BC5E3}" srcOrd="4" destOrd="0" presId="urn:microsoft.com/office/officeart/2005/8/layout/list1"/>
    <dgm:cxn modelId="{638F4169-B4D9-403E-AF12-8FE5CFD46DC4}" type="presParOf" srcId="{FDF3B04B-321F-44B9-AC39-DD62313BC5E3}" destId="{AF1902B0-FEBA-4843-8406-BE0A14FDF7C6}" srcOrd="0" destOrd="0" presId="urn:microsoft.com/office/officeart/2005/8/layout/list1"/>
    <dgm:cxn modelId="{B6B52B62-A4E5-4485-B4F8-28DD91ECB4D7}" type="presParOf" srcId="{FDF3B04B-321F-44B9-AC39-DD62313BC5E3}" destId="{E0AD81BB-4E99-4516-86A6-06609055A04F}" srcOrd="1" destOrd="0" presId="urn:microsoft.com/office/officeart/2005/8/layout/list1"/>
    <dgm:cxn modelId="{DCB89779-D94A-48AD-B84D-C1216B36299C}" type="presParOf" srcId="{3C07A711-B980-481F-B24A-AA28CEDE9B38}" destId="{E7EF6759-CC29-4ADF-9245-2EAF92C1586D}" srcOrd="5" destOrd="0" presId="urn:microsoft.com/office/officeart/2005/8/layout/list1"/>
    <dgm:cxn modelId="{F53419AB-2F77-44AE-94F0-6AA247653B0C}" type="presParOf" srcId="{3C07A711-B980-481F-B24A-AA28CEDE9B38}" destId="{C305CD9A-E5CC-4754-BAA6-CED2EB318E1B}" srcOrd="6" destOrd="0" presId="urn:microsoft.com/office/officeart/2005/8/layout/list1"/>
    <dgm:cxn modelId="{A77CB41F-6697-469A-893C-CC63F3C368E0}" type="presParOf" srcId="{3C07A711-B980-481F-B24A-AA28CEDE9B38}" destId="{2B18E5DC-C309-4A22-AAA7-6D2EB0ABB3EE}" srcOrd="7" destOrd="0" presId="urn:microsoft.com/office/officeart/2005/8/layout/list1"/>
    <dgm:cxn modelId="{EE528F63-78BF-47E3-B24F-34337387D435}" type="presParOf" srcId="{3C07A711-B980-481F-B24A-AA28CEDE9B38}" destId="{29071B88-8937-46E3-B4A0-E4AE1452013C}" srcOrd="8" destOrd="0" presId="urn:microsoft.com/office/officeart/2005/8/layout/list1"/>
    <dgm:cxn modelId="{E382E229-E6AD-4247-8BFF-354825C56F10}" type="presParOf" srcId="{29071B88-8937-46E3-B4A0-E4AE1452013C}" destId="{8482066A-9CCB-4F77-80F3-7F916B40782D}" srcOrd="0" destOrd="0" presId="urn:microsoft.com/office/officeart/2005/8/layout/list1"/>
    <dgm:cxn modelId="{1BA5C208-B76A-45E0-B2C8-9B23D0418E41}" type="presParOf" srcId="{29071B88-8937-46E3-B4A0-E4AE1452013C}" destId="{48261E7E-BD47-4A83-A30D-4A6DA84ECA53}" srcOrd="1" destOrd="0" presId="urn:microsoft.com/office/officeart/2005/8/layout/list1"/>
    <dgm:cxn modelId="{B954A535-2A57-44F4-80C6-A78B154359D7}" type="presParOf" srcId="{3C07A711-B980-481F-B24A-AA28CEDE9B38}" destId="{5E9934E2-EEFF-4F2E-B5EA-15A2629A8BF3}" srcOrd="9" destOrd="0" presId="urn:microsoft.com/office/officeart/2005/8/layout/list1"/>
    <dgm:cxn modelId="{871C18EE-295A-4823-B4EE-8F9BA86FE8D9}" type="presParOf" srcId="{3C07A711-B980-481F-B24A-AA28CEDE9B38}" destId="{0A60CA64-3CE1-4C9D-95D9-369FC8DAADC7}" srcOrd="10" destOrd="0" presId="urn:microsoft.com/office/officeart/2005/8/layout/list1"/>
    <dgm:cxn modelId="{259C67DF-1D5D-44CA-A778-11BCF9635B8E}" type="presParOf" srcId="{3C07A711-B980-481F-B24A-AA28CEDE9B38}" destId="{EECE8CA9-6464-46D1-A9A8-3CB570FECE58}" srcOrd="11" destOrd="0" presId="urn:microsoft.com/office/officeart/2005/8/layout/list1"/>
    <dgm:cxn modelId="{35F2CEA3-329C-49FD-BD8B-21B616C39EBD}" type="presParOf" srcId="{3C07A711-B980-481F-B24A-AA28CEDE9B38}" destId="{199C26A9-6ED4-4FB7-9241-E89D36FEBA64}" srcOrd="12" destOrd="0" presId="urn:microsoft.com/office/officeart/2005/8/layout/list1"/>
    <dgm:cxn modelId="{D1C02960-495B-4E84-948E-050E43CC0338}" type="presParOf" srcId="{199C26A9-6ED4-4FB7-9241-E89D36FEBA64}" destId="{09881D57-12E0-4B46-A219-A42428FC0D3B}" srcOrd="0" destOrd="0" presId="urn:microsoft.com/office/officeart/2005/8/layout/list1"/>
    <dgm:cxn modelId="{8D80A190-336D-46A0-9718-99443FE4F142}" type="presParOf" srcId="{199C26A9-6ED4-4FB7-9241-E89D36FEBA64}" destId="{68BB3A5D-9103-4AE3-935E-9D1448F37744}" srcOrd="1" destOrd="0" presId="urn:microsoft.com/office/officeart/2005/8/layout/list1"/>
    <dgm:cxn modelId="{4A9F4E8A-5FD6-42FD-AF38-481CD09CAB06}" type="presParOf" srcId="{3C07A711-B980-481F-B24A-AA28CEDE9B38}" destId="{2BC80D0E-5070-4099-9A25-E70AABEE7282}" srcOrd="13" destOrd="0" presId="urn:microsoft.com/office/officeart/2005/8/layout/list1"/>
    <dgm:cxn modelId="{F8ECFDDC-5383-4D86-B413-BAFB2D88A490}" type="presParOf" srcId="{3C07A711-B980-481F-B24A-AA28CEDE9B38}" destId="{672B1F72-871A-48AB-B968-11E10FF0D69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3200" dirty="0" smtClean="0">
              <a:latin typeface="Arial" pitchFamily="34" charset="0"/>
              <a:cs typeface="Arial" pitchFamily="34" charset="0"/>
            </a:rPr>
            <a:t>Local</a:t>
          </a:r>
          <a:r>
            <a:rPr lang="en-GB" sz="5600" dirty="0" smtClean="0"/>
            <a:t> </a:t>
          </a:r>
          <a:r>
            <a:rPr lang="en-GB" sz="3200" dirty="0" smtClean="0">
              <a:latin typeface="Arial" pitchFamily="34" charset="0"/>
              <a:cs typeface="Arial" pitchFamily="34" charset="0"/>
            </a:rPr>
            <a:t>Authority</a:t>
          </a:r>
          <a:endParaRPr lang="en-GB" sz="5600"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Prime responsibility for planning and funding high needs provision</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31B442C2-2E5A-4C4F-893D-D66092DEB8C4}">
      <dgm:prSet phldrT="[Text]" custT="1"/>
      <dgm:spPr>
        <a:solidFill>
          <a:srgbClr val="CFDCE3"/>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Embed other aspects of high needs funding and SEN reforms</a:t>
          </a:r>
        </a:p>
      </dgm:t>
    </dgm:pt>
    <dgm:pt modelId="{5E3AA0F9-419D-43C6-83CA-1C98E78A0404}" type="parTrans" cxnId="{3AEC214D-90F5-4E9A-AD70-B1020C7790CF}">
      <dgm:prSet/>
      <dgm:spPr/>
      <dgm:t>
        <a:bodyPr/>
        <a:lstStyle/>
        <a:p>
          <a:endParaRPr lang="en-GB"/>
        </a:p>
      </dgm:t>
    </dgm:pt>
    <dgm:pt modelId="{B3FA921F-3F77-41E0-9EEE-87B6E08CE52A}" type="sibTrans" cxnId="{3AEC214D-90F5-4E9A-AD70-B1020C7790CF}">
      <dgm:prSet/>
      <dgm:spPr/>
      <dgm:t>
        <a:bodyPr/>
        <a:lstStyle/>
        <a:p>
          <a:endParaRPr lang="en-GB"/>
        </a:p>
      </dgm:t>
    </dgm:pt>
    <dgm:pt modelId="{8F624CB2-D9BC-43C6-B14D-B7267266BA8B}">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Work with institutions and other LAs to review distribution of places </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Working with academies, schools and schools forum</a:t>
          </a:r>
          <a:endParaRPr lang="en-GB" sz="2000" b="0" dirty="0">
            <a:solidFill>
              <a:schemeClr val="tx1"/>
            </a:solidFill>
            <a:latin typeface="Arial" pitchFamily="34" charset="0"/>
            <a:cs typeface="Arial" pitchFamily="34" charset="0"/>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BFAB87B3-FCEE-4690-BCFF-2CF348580CA8}">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Review and confirm individual pupil/student placements and associated top-up funding</a:t>
          </a:r>
          <a:endParaRPr lang="en-GB" sz="2000" b="0" dirty="0">
            <a:solidFill>
              <a:schemeClr val="tx1"/>
            </a:solidFill>
            <a:latin typeface="Arial" pitchFamily="34" charset="0"/>
            <a:cs typeface="Arial" pitchFamily="34" charset="0"/>
          </a:endParaRPr>
        </a:p>
      </dgm:t>
    </dgm:pt>
    <dgm:pt modelId="{6F263626-8E20-464B-8599-BEEC9F4DB8E4}" type="parTrans" cxnId="{06EEEC46-8B3F-434B-B176-7BE7490E01FA}">
      <dgm:prSet/>
      <dgm:spPr/>
      <dgm:t>
        <a:bodyPr/>
        <a:lstStyle/>
        <a:p>
          <a:endParaRPr lang="en-GB"/>
        </a:p>
      </dgm:t>
    </dgm:pt>
    <dgm:pt modelId="{A9F61506-14B5-40D6-8566-17EF6BC1EAA1}" type="sibTrans" cxnId="{06EEEC46-8B3F-434B-B176-7BE7490E01FA}">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5"/>
      <dgm:spPr/>
      <dgm:t>
        <a:bodyPr/>
        <a:lstStyle/>
        <a:p>
          <a:endParaRPr lang="en-GB"/>
        </a:p>
      </dgm:t>
    </dgm:pt>
    <dgm:pt modelId="{8B7F98BE-04B8-4CF5-A3E1-D4B0E1E98CB0}" type="pres">
      <dgm:prSet presAssocID="{F750EDA9-76D5-4A32-8AA3-FCCC8F3C27C6}" presName="connTx" presStyleLbl="parChTrans1D2" presStyleIdx="0" presStyleCnt="5"/>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5" custScaleX="219949" custScaleY="88849">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5"/>
      <dgm:spPr/>
      <dgm:t>
        <a:bodyPr/>
        <a:lstStyle/>
        <a:p>
          <a:endParaRPr lang="en-GB"/>
        </a:p>
      </dgm:t>
    </dgm:pt>
    <dgm:pt modelId="{889A1534-E4A6-442B-83CF-E84EF22FD261}" type="pres">
      <dgm:prSet presAssocID="{E5F6B0AA-D298-4B97-9DDC-88E8A99CA02E}" presName="connTx" presStyleLbl="parChTrans1D2" presStyleIdx="1" presStyleCnt="5"/>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5" custScaleX="219746" custScaleY="65879">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EC76E205-FC6C-47C0-8789-6308019F5218}" type="pres">
      <dgm:prSet presAssocID="{3D75CE4B-1C14-4901-AAFA-9B7FD88796A1}" presName="conn2-1" presStyleLbl="parChTrans1D2" presStyleIdx="2" presStyleCnt="5"/>
      <dgm:spPr/>
      <dgm:t>
        <a:bodyPr/>
        <a:lstStyle/>
        <a:p>
          <a:endParaRPr lang="en-GB"/>
        </a:p>
      </dgm:t>
    </dgm:pt>
    <dgm:pt modelId="{F1D29D90-F823-43E9-9AC5-E597C68C6774}" type="pres">
      <dgm:prSet presAssocID="{3D75CE4B-1C14-4901-AAFA-9B7FD88796A1}" presName="connTx" presStyleLbl="parChTrans1D2" presStyleIdx="2" presStyleCnt="5"/>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2" presStyleCnt="5"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 modelId="{3489CF77-81A7-4E43-80DE-EF0962E58EB3}" type="pres">
      <dgm:prSet presAssocID="{5E3AA0F9-419D-43C6-83CA-1C98E78A0404}" presName="conn2-1" presStyleLbl="parChTrans1D2" presStyleIdx="3" presStyleCnt="5"/>
      <dgm:spPr/>
      <dgm:t>
        <a:bodyPr/>
        <a:lstStyle/>
        <a:p>
          <a:endParaRPr lang="en-GB"/>
        </a:p>
      </dgm:t>
    </dgm:pt>
    <dgm:pt modelId="{D64A884D-2B16-4ADA-B950-F8A0B68C8D34}" type="pres">
      <dgm:prSet presAssocID="{5E3AA0F9-419D-43C6-83CA-1C98E78A0404}" presName="connTx" presStyleLbl="parChTrans1D2" presStyleIdx="3" presStyleCnt="5"/>
      <dgm:spPr/>
      <dgm:t>
        <a:bodyPr/>
        <a:lstStyle/>
        <a:p>
          <a:endParaRPr lang="en-GB"/>
        </a:p>
      </dgm:t>
    </dgm:pt>
    <dgm:pt modelId="{95BDD93C-CBBA-4988-A77E-21441AE23BBE}" type="pres">
      <dgm:prSet presAssocID="{31B442C2-2E5A-4C4F-893D-D66092DEB8C4}" presName="root2" presStyleCnt="0"/>
      <dgm:spPr/>
    </dgm:pt>
    <dgm:pt modelId="{E5BBF45C-69F8-42FC-B1AA-AA062B20C516}" type="pres">
      <dgm:prSet presAssocID="{31B442C2-2E5A-4C4F-893D-D66092DEB8C4}" presName="LevelTwoTextNode" presStyleLbl="node2" presStyleIdx="3" presStyleCnt="5" custScaleX="219949">
        <dgm:presLayoutVars>
          <dgm:chPref val="3"/>
        </dgm:presLayoutVars>
      </dgm:prSet>
      <dgm:spPr/>
      <dgm:t>
        <a:bodyPr/>
        <a:lstStyle/>
        <a:p>
          <a:endParaRPr lang="en-GB"/>
        </a:p>
      </dgm:t>
    </dgm:pt>
    <dgm:pt modelId="{CFF5BB2E-B1E1-427A-A330-3149197BBB69}" type="pres">
      <dgm:prSet presAssocID="{31B442C2-2E5A-4C4F-893D-D66092DEB8C4}" presName="level3hierChild" presStyleCnt="0"/>
      <dgm:spPr/>
    </dgm:pt>
    <dgm:pt modelId="{5353961A-10ED-4F18-909C-6A9170A159B9}" type="pres">
      <dgm:prSet presAssocID="{6F263626-8E20-464B-8599-BEEC9F4DB8E4}" presName="conn2-1" presStyleLbl="parChTrans1D2" presStyleIdx="4" presStyleCnt="5"/>
      <dgm:spPr/>
      <dgm:t>
        <a:bodyPr/>
        <a:lstStyle/>
        <a:p>
          <a:endParaRPr lang="en-GB"/>
        </a:p>
      </dgm:t>
    </dgm:pt>
    <dgm:pt modelId="{F11D6CDF-37FA-4DD0-A852-570E67E490D8}" type="pres">
      <dgm:prSet presAssocID="{6F263626-8E20-464B-8599-BEEC9F4DB8E4}" presName="connTx" presStyleLbl="parChTrans1D2" presStyleIdx="4" presStyleCnt="5"/>
      <dgm:spPr/>
      <dgm:t>
        <a:bodyPr/>
        <a:lstStyle/>
        <a:p>
          <a:endParaRPr lang="en-GB"/>
        </a:p>
      </dgm:t>
    </dgm:pt>
    <dgm:pt modelId="{12A48A67-D3D1-42CC-BE64-50581EC2FBF3}" type="pres">
      <dgm:prSet presAssocID="{BFAB87B3-FCEE-4690-BCFF-2CF348580CA8}" presName="root2" presStyleCnt="0"/>
      <dgm:spPr/>
    </dgm:pt>
    <dgm:pt modelId="{5B8B793F-1CB9-4650-B5E7-816F074C9985}" type="pres">
      <dgm:prSet presAssocID="{BFAB87B3-FCEE-4690-BCFF-2CF348580CA8}" presName="LevelTwoTextNode" presStyleLbl="node2" presStyleIdx="4" presStyleCnt="5" custScaleX="219949">
        <dgm:presLayoutVars>
          <dgm:chPref val="3"/>
        </dgm:presLayoutVars>
      </dgm:prSet>
      <dgm:spPr/>
      <dgm:t>
        <a:bodyPr/>
        <a:lstStyle/>
        <a:p>
          <a:endParaRPr lang="en-GB"/>
        </a:p>
      </dgm:t>
    </dgm:pt>
    <dgm:pt modelId="{6EB96A95-8313-42DE-937A-65A19E136454}" type="pres">
      <dgm:prSet presAssocID="{BFAB87B3-FCEE-4690-BCFF-2CF348580CA8}" presName="level3hierChild" presStyleCnt="0"/>
      <dgm:spPr/>
    </dgm:pt>
  </dgm:ptLst>
  <dgm:cxnLst>
    <dgm:cxn modelId="{3AEC214D-90F5-4E9A-AD70-B1020C7790CF}" srcId="{60153C15-7331-460E-BA4C-8346B5EE6B28}" destId="{31B442C2-2E5A-4C4F-893D-D66092DEB8C4}" srcOrd="3" destOrd="0" parTransId="{5E3AA0F9-419D-43C6-83CA-1C98E78A0404}" sibTransId="{B3FA921F-3F77-41E0-9EEE-87B6E08CE52A}"/>
    <dgm:cxn modelId="{524F148E-628E-4997-ABC0-D46D5E207F9A}" type="presOf" srcId="{8F624CB2-D9BC-43C6-B14D-B7267266BA8B}" destId="{A33FACCF-DEC9-462A-8CF2-EDDD77A4B0C4}" srcOrd="0" destOrd="0" presId="urn:microsoft.com/office/officeart/2008/layout/HorizontalMultiLevelHierarchy"/>
    <dgm:cxn modelId="{B8098C98-2933-47DA-8B9C-239B642A28F5}" type="presOf" srcId="{3D75CE4B-1C14-4901-AAFA-9B7FD88796A1}" destId="{EC76E205-FC6C-47C0-8789-6308019F5218}" srcOrd="0" destOrd="0" presId="urn:microsoft.com/office/officeart/2008/layout/HorizontalMultiLevelHierarchy"/>
    <dgm:cxn modelId="{06EEEC46-8B3F-434B-B176-7BE7490E01FA}" srcId="{60153C15-7331-460E-BA4C-8346B5EE6B28}" destId="{BFAB87B3-FCEE-4690-BCFF-2CF348580CA8}" srcOrd="4" destOrd="0" parTransId="{6F263626-8E20-464B-8599-BEEC9F4DB8E4}" sibTransId="{A9F61506-14B5-40D6-8566-17EF6BC1EAA1}"/>
    <dgm:cxn modelId="{9839922B-F970-4600-9099-1F63EC125125}" type="presOf" srcId="{6F263626-8E20-464B-8599-BEEC9F4DB8E4}" destId="{5353961A-10ED-4F18-909C-6A9170A159B9}"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05F74859-379F-4FA8-9330-30DD34CF19B5}" type="presOf" srcId="{5E3AA0F9-419D-43C6-83CA-1C98E78A0404}" destId="{D64A884D-2B16-4ADA-B950-F8A0B68C8D34}" srcOrd="1" destOrd="0" presId="urn:microsoft.com/office/officeart/2008/layout/HorizontalMultiLevelHierarchy"/>
    <dgm:cxn modelId="{F4C16BE0-D77F-4182-B353-0DD83A94F7E6}" type="presOf" srcId="{60153C15-7331-460E-BA4C-8346B5EE6B28}" destId="{DE53FADD-876C-4E74-ADF3-C4DA082E5BDD}" srcOrd="0" destOrd="0" presId="urn:microsoft.com/office/officeart/2008/layout/HorizontalMultiLevelHierarchy"/>
    <dgm:cxn modelId="{34A29CD8-EF46-42BC-8EF2-762A9513B5D2}" type="presOf" srcId="{6F263626-8E20-464B-8599-BEEC9F4DB8E4}" destId="{F11D6CDF-37FA-4DD0-A852-570E67E490D8}" srcOrd="1" destOrd="0" presId="urn:microsoft.com/office/officeart/2008/layout/HorizontalMultiLevelHierarchy"/>
    <dgm:cxn modelId="{73ED2001-4CAC-4059-B750-EED7E5C3115E}" type="presOf" srcId="{E5F6B0AA-D298-4B97-9DDC-88E8A99CA02E}" destId="{BCCDEFA1-7DAB-4D9A-9125-77789B1912E2}" srcOrd="0" destOrd="0" presId="urn:microsoft.com/office/officeart/2008/layout/HorizontalMultiLevelHierarchy"/>
    <dgm:cxn modelId="{E85FD067-65D4-4B0E-AB4B-4A31452B700C}" srcId="{60153C15-7331-460E-BA4C-8346B5EE6B28}" destId="{6073E365-3BB6-4508-AE8F-F95A6ADA22FD}" srcOrd="1" destOrd="0" parTransId="{E5F6B0AA-D298-4B97-9DDC-88E8A99CA02E}" sibTransId="{5ADAA323-E894-4673-A3AE-7C4CE0635EAC}"/>
    <dgm:cxn modelId="{4F1DDA6E-BF7B-47C6-B7BC-C6166AAB2EC6}" type="presOf" srcId="{3D75CE4B-1C14-4901-AAFA-9B7FD88796A1}" destId="{F1D29D90-F823-43E9-9AC5-E597C68C6774}" srcOrd="1" destOrd="0" presId="urn:microsoft.com/office/officeart/2008/layout/HorizontalMultiLevelHierarchy"/>
    <dgm:cxn modelId="{E6EBD28F-5499-403E-9733-1C7407CF36AF}" srcId="{4844E941-E59D-4322-A2CE-C8038C44B883}" destId="{60153C15-7331-460E-BA4C-8346B5EE6B28}" srcOrd="0" destOrd="0" parTransId="{475DC5A6-7D18-4AB9-A233-1956C6D7AD5C}" sibTransId="{D1B47A19-E35E-4D50-BBD7-16AD3E25990D}"/>
    <dgm:cxn modelId="{21973038-1C7C-4685-9981-ED3C7BB8CC41}" type="presOf" srcId="{BFAB87B3-FCEE-4690-BCFF-2CF348580CA8}" destId="{5B8B793F-1CB9-4650-B5E7-816F074C9985}" srcOrd="0" destOrd="0" presId="urn:microsoft.com/office/officeart/2008/layout/HorizontalMultiLevelHierarchy"/>
    <dgm:cxn modelId="{FDCD9672-75A3-4D2A-B73D-6F48DF9C6ACA}" type="presOf" srcId="{6073E365-3BB6-4508-AE8F-F95A6ADA22FD}" destId="{2E12DAF1-2FE1-4440-977F-B88657E6A1D5}" srcOrd="0" destOrd="0" presId="urn:microsoft.com/office/officeart/2008/layout/HorizontalMultiLevelHierarchy"/>
    <dgm:cxn modelId="{DB3E3C7B-CDFB-4CE9-A37F-C41C5999E239}" type="presOf" srcId="{ACB79B22-653E-4F3B-BF64-6EDAB531008B}" destId="{B9DE6646-C5B4-4500-A1C7-2E91C38E67B7}" srcOrd="0" destOrd="0" presId="urn:microsoft.com/office/officeart/2008/layout/HorizontalMultiLevelHierarchy"/>
    <dgm:cxn modelId="{19AB6B8F-BCBA-4DD3-A373-4E7627B0260E}" type="presOf" srcId="{F750EDA9-76D5-4A32-8AA3-FCCC8F3C27C6}" destId="{8B7F98BE-04B8-4CF5-A3E1-D4B0E1E98CB0}" srcOrd="1" destOrd="0" presId="urn:microsoft.com/office/officeart/2008/layout/HorizontalMultiLevelHierarchy"/>
    <dgm:cxn modelId="{A200164E-91C2-4534-ADF1-87820F9643FD}" type="presOf" srcId="{F750EDA9-76D5-4A32-8AA3-FCCC8F3C27C6}" destId="{D036C2FB-54DF-4358-B936-D7E436479D80}" srcOrd="0" destOrd="0" presId="urn:microsoft.com/office/officeart/2008/layout/HorizontalMultiLevelHierarchy"/>
    <dgm:cxn modelId="{F6FB348D-AFE3-4545-8C00-B26CC185F843}" type="presOf" srcId="{31B442C2-2E5A-4C4F-893D-D66092DEB8C4}" destId="{E5BBF45C-69F8-42FC-B1AA-AA062B20C516}" srcOrd="0" destOrd="0" presId="urn:microsoft.com/office/officeart/2008/layout/HorizontalMultiLevelHierarchy"/>
    <dgm:cxn modelId="{E2F6D978-C447-474B-A2B9-EF78D9C9CC04}" type="presOf" srcId="{5E3AA0F9-419D-43C6-83CA-1C98E78A0404}" destId="{3489CF77-81A7-4E43-80DE-EF0962E58EB3}" srcOrd="0" destOrd="0" presId="urn:microsoft.com/office/officeart/2008/layout/HorizontalMultiLevelHierarchy"/>
    <dgm:cxn modelId="{65DE5318-21BB-4518-90AF-0D6169FA6DED}" type="presOf" srcId="{E5F6B0AA-D298-4B97-9DDC-88E8A99CA02E}" destId="{889A1534-E4A6-442B-83CF-E84EF22FD261}" srcOrd="1" destOrd="0" presId="urn:microsoft.com/office/officeart/2008/layout/HorizontalMultiLevelHierarchy"/>
    <dgm:cxn modelId="{587B1077-0784-4D2B-9DD5-C9B6AC7F176F}" type="presOf" srcId="{4844E941-E59D-4322-A2CE-C8038C44B883}" destId="{10FB83E9-FA9A-4888-9155-F1C9CC7312D2}" srcOrd="0" destOrd="0" presId="urn:microsoft.com/office/officeart/2008/layout/HorizontalMultiLevelHierarchy"/>
    <dgm:cxn modelId="{8F06F457-C45F-44DC-87B1-B332D8D732E6}" srcId="{60153C15-7331-460E-BA4C-8346B5EE6B28}" destId="{8F624CB2-D9BC-43C6-B14D-B7267266BA8B}" srcOrd="2" destOrd="0" parTransId="{3D75CE4B-1C14-4901-AAFA-9B7FD88796A1}" sibTransId="{73546230-C0A4-4019-B187-539E97263ECF}"/>
    <dgm:cxn modelId="{73ED718E-F2C2-431D-AA96-E7477F5C0902}" type="presParOf" srcId="{10FB83E9-FA9A-4888-9155-F1C9CC7312D2}" destId="{B117C82C-280D-489C-8477-1AD5B9A859A9}" srcOrd="0" destOrd="0" presId="urn:microsoft.com/office/officeart/2008/layout/HorizontalMultiLevelHierarchy"/>
    <dgm:cxn modelId="{59B01665-8C74-4E63-B807-A5C1A6587E4C}" type="presParOf" srcId="{B117C82C-280D-489C-8477-1AD5B9A859A9}" destId="{DE53FADD-876C-4E74-ADF3-C4DA082E5BDD}" srcOrd="0" destOrd="0" presId="urn:microsoft.com/office/officeart/2008/layout/HorizontalMultiLevelHierarchy"/>
    <dgm:cxn modelId="{2068B2AF-666D-4C91-8EC2-17226AC2927B}" type="presParOf" srcId="{B117C82C-280D-489C-8477-1AD5B9A859A9}" destId="{D435434E-6A23-4964-B00D-8C6029876559}" srcOrd="1" destOrd="0" presId="urn:microsoft.com/office/officeart/2008/layout/HorizontalMultiLevelHierarchy"/>
    <dgm:cxn modelId="{0A972CBE-2939-4088-B56E-30CA20B31288}" type="presParOf" srcId="{D435434E-6A23-4964-B00D-8C6029876559}" destId="{D036C2FB-54DF-4358-B936-D7E436479D80}" srcOrd="0" destOrd="0" presId="urn:microsoft.com/office/officeart/2008/layout/HorizontalMultiLevelHierarchy"/>
    <dgm:cxn modelId="{C1D18B53-A40C-40E1-9A1B-CDC2C30A35E9}" type="presParOf" srcId="{D036C2FB-54DF-4358-B936-D7E436479D80}" destId="{8B7F98BE-04B8-4CF5-A3E1-D4B0E1E98CB0}" srcOrd="0" destOrd="0" presId="urn:microsoft.com/office/officeart/2008/layout/HorizontalMultiLevelHierarchy"/>
    <dgm:cxn modelId="{4A175271-228F-438D-940C-CAA00A65DE89}" type="presParOf" srcId="{D435434E-6A23-4964-B00D-8C6029876559}" destId="{067C4182-D09E-4F66-A17F-4A35037EBC35}" srcOrd="1" destOrd="0" presId="urn:microsoft.com/office/officeart/2008/layout/HorizontalMultiLevelHierarchy"/>
    <dgm:cxn modelId="{325E8AD9-49CE-4885-8F12-6671823986DA}" type="presParOf" srcId="{067C4182-D09E-4F66-A17F-4A35037EBC35}" destId="{B9DE6646-C5B4-4500-A1C7-2E91C38E67B7}" srcOrd="0" destOrd="0" presId="urn:microsoft.com/office/officeart/2008/layout/HorizontalMultiLevelHierarchy"/>
    <dgm:cxn modelId="{0A254E03-648D-48E4-B4EC-D3DE3CCF8ACA}" type="presParOf" srcId="{067C4182-D09E-4F66-A17F-4A35037EBC35}" destId="{B5A06090-AF3A-46F9-BD11-8A6328C250DB}" srcOrd="1" destOrd="0" presId="urn:microsoft.com/office/officeart/2008/layout/HorizontalMultiLevelHierarchy"/>
    <dgm:cxn modelId="{C5B0BCCD-14BB-44F5-AC5C-EC233BF8C48B}" type="presParOf" srcId="{D435434E-6A23-4964-B00D-8C6029876559}" destId="{BCCDEFA1-7DAB-4D9A-9125-77789B1912E2}" srcOrd="2" destOrd="0" presId="urn:microsoft.com/office/officeart/2008/layout/HorizontalMultiLevelHierarchy"/>
    <dgm:cxn modelId="{F90673AD-940D-491D-910D-F8FD1EFD6C01}" type="presParOf" srcId="{BCCDEFA1-7DAB-4D9A-9125-77789B1912E2}" destId="{889A1534-E4A6-442B-83CF-E84EF22FD261}" srcOrd="0" destOrd="0" presId="urn:microsoft.com/office/officeart/2008/layout/HorizontalMultiLevelHierarchy"/>
    <dgm:cxn modelId="{DD45F70C-5328-46DD-A440-3FB7D6C1E6F0}" type="presParOf" srcId="{D435434E-6A23-4964-B00D-8C6029876559}" destId="{DE662E12-B615-4F2C-99CB-2A0E9415DCD7}" srcOrd="3" destOrd="0" presId="urn:microsoft.com/office/officeart/2008/layout/HorizontalMultiLevelHierarchy"/>
    <dgm:cxn modelId="{B76BDAD1-EEA0-45B2-89DC-6C358E77522B}" type="presParOf" srcId="{DE662E12-B615-4F2C-99CB-2A0E9415DCD7}" destId="{2E12DAF1-2FE1-4440-977F-B88657E6A1D5}" srcOrd="0" destOrd="0" presId="urn:microsoft.com/office/officeart/2008/layout/HorizontalMultiLevelHierarchy"/>
    <dgm:cxn modelId="{F640A31D-A6AB-495A-A689-9E888FAABE90}" type="presParOf" srcId="{DE662E12-B615-4F2C-99CB-2A0E9415DCD7}" destId="{22D260C2-BCE2-4162-BCAF-977E11449873}" srcOrd="1" destOrd="0" presId="urn:microsoft.com/office/officeart/2008/layout/HorizontalMultiLevelHierarchy"/>
    <dgm:cxn modelId="{08EBEFAF-A83A-4B85-9D53-66CC2E87D4F6}" type="presParOf" srcId="{D435434E-6A23-4964-B00D-8C6029876559}" destId="{EC76E205-FC6C-47C0-8789-6308019F5218}" srcOrd="4" destOrd="0" presId="urn:microsoft.com/office/officeart/2008/layout/HorizontalMultiLevelHierarchy"/>
    <dgm:cxn modelId="{8FD3177F-7564-4CAD-A658-497FD76FC675}" type="presParOf" srcId="{EC76E205-FC6C-47C0-8789-6308019F5218}" destId="{F1D29D90-F823-43E9-9AC5-E597C68C6774}" srcOrd="0" destOrd="0" presId="urn:microsoft.com/office/officeart/2008/layout/HorizontalMultiLevelHierarchy"/>
    <dgm:cxn modelId="{6568182F-9E2C-402E-9CB7-6BD97E6D7693}" type="presParOf" srcId="{D435434E-6A23-4964-B00D-8C6029876559}" destId="{8C0E2B61-612E-459E-97FD-1FED1C38ECBC}" srcOrd="5" destOrd="0" presId="urn:microsoft.com/office/officeart/2008/layout/HorizontalMultiLevelHierarchy"/>
    <dgm:cxn modelId="{15152BA7-2F2A-4D4F-BEA0-1DBAEAB2DCB5}" type="presParOf" srcId="{8C0E2B61-612E-459E-97FD-1FED1C38ECBC}" destId="{A33FACCF-DEC9-462A-8CF2-EDDD77A4B0C4}" srcOrd="0" destOrd="0" presId="urn:microsoft.com/office/officeart/2008/layout/HorizontalMultiLevelHierarchy"/>
    <dgm:cxn modelId="{1D2DDDFB-D036-42BF-B6F7-5B32E401B3C6}" type="presParOf" srcId="{8C0E2B61-612E-459E-97FD-1FED1C38ECBC}" destId="{00873512-AB2B-4AB7-8405-3246541BE032}" srcOrd="1" destOrd="0" presId="urn:microsoft.com/office/officeart/2008/layout/HorizontalMultiLevelHierarchy"/>
    <dgm:cxn modelId="{995C4149-D15E-4D8F-8AB4-2552FA4876DC}" type="presParOf" srcId="{D435434E-6A23-4964-B00D-8C6029876559}" destId="{3489CF77-81A7-4E43-80DE-EF0962E58EB3}" srcOrd="6" destOrd="0" presId="urn:microsoft.com/office/officeart/2008/layout/HorizontalMultiLevelHierarchy"/>
    <dgm:cxn modelId="{0E9252B2-4B02-4800-8832-F23F4D7DF974}" type="presParOf" srcId="{3489CF77-81A7-4E43-80DE-EF0962E58EB3}" destId="{D64A884D-2B16-4ADA-B950-F8A0B68C8D34}" srcOrd="0" destOrd="0" presId="urn:microsoft.com/office/officeart/2008/layout/HorizontalMultiLevelHierarchy"/>
    <dgm:cxn modelId="{ED36E593-AA4D-4E1E-8AD6-CA5F1950550B}" type="presParOf" srcId="{D435434E-6A23-4964-B00D-8C6029876559}" destId="{95BDD93C-CBBA-4988-A77E-21441AE23BBE}" srcOrd="7" destOrd="0" presId="urn:microsoft.com/office/officeart/2008/layout/HorizontalMultiLevelHierarchy"/>
    <dgm:cxn modelId="{168FAE1E-8972-4C7B-B1E4-CD9AB42809EF}" type="presParOf" srcId="{95BDD93C-CBBA-4988-A77E-21441AE23BBE}" destId="{E5BBF45C-69F8-42FC-B1AA-AA062B20C516}" srcOrd="0" destOrd="0" presId="urn:microsoft.com/office/officeart/2008/layout/HorizontalMultiLevelHierarchy"/>
    <dgm:cxn modelId="{C79042B8-A8CC-43DE-BEB7-3919CB2DBB60}" type="presParOf" srcId="{95BDD93C-CBBA-4988-A77E-21441AE23BBE}" destId="{CFF5BB2E-B1E1-427A-A330-3149197BBB69}" srcOrd="1" destOrd="0" presId="urn:microsoft.com/office/officeart/2008/layout/HorizontalMultiLevelHierarchy"/>
    <dgm:cxn modelId="{094020F4-7EE5-4F0D-AE9F-622D1281B376}" type="presParOf" srcId="{D435434E-6A23-4964-B00D-8C6029876559}" destId="{5353961A-10ED-4F18-909C-6A9170A159B9}" srcOrd="8" destOrd="0" presId="urn:microsoft.com/office/officeart/2008/layout/HorizontalMultiLevelHierarchy"/>
    <dgm:cxn modelId="{7135E1A7-B8E3-4F2B-BC9C-E3039D4EBD00}" type="presParOf" srcId="{5353961A-10ED-4F18-909C-6A9170A159B9}" destId="{F11D6CDF-37FA-4DD0-A852-570E67E490D8}" srcOrd="0" destOrd="0" presId="urn:microsoft.com/office/officeart/2008/layout/HorizontalMultiLevelHierarchy"/>
    <dgm:cxn modelId="{D8A464BB-BE6C-4F64-A0CA-A2D44891A657}" type="presParOf" srcId="{D435434E-6A23-4964-B00D-8C6029876559}" destId="{12A48A67-D3D1-42CC-BE64-50581EC2FBF3}" srcOrd="9" destOrd="0" presId="urn:microsoft.com/office/officeart/2008/layout/HorizontalMultiLevelHierarchy"/>
    <dgm:cxn modelId="{C45EC3C4-C963-45F1-9280-3959B6E19DF3}" type="presParOf" srcId="{12A48A67-D3D1-42CC-BE64-50581EC2FBF3}" destId="{5B8B793F-1CB9-4650-B5E7-816F074C9985}" srcOrd="0" destOrd="0" presId="urn:microsoft.com/office/officeart/2008/layout/HorizontalMultiLevelHierarchy"/>
    <dgm:cxn modelId="{A0323F06-06CC-433B-957B-E54E9EAE4C01}" type="presParOf" srcId="{12A48A67-D3D1-42CC-BE64-50581EC2FBF3}" destId="{6EB96A95-8313-42DE-937A-65A19E136454}"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2000" b="1" dirty="0" smtClean="0">
              <a:latin typeface="Arial" pitchFamily="34" charset="0"/>
              <a:cs typeface="Arial" pitchFamily="34" charset="0"/>
            </a:rPr>
            <a:t>Education Funding Agency</a:t>
          </a:r>
          <a:endParaRPr lang="en-GB" sz="2000" b="1"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r>
            <a:rPr lang="en-GB" sz="2000" b="0" dirty="0" smtClean="0">
              <a:solidFill>
                <a:schemeClr val="tx1"/>
              </a:solidFill>
              <a:latin typeface="Arial" pitchFamily="34" charset="0"/>
              <a:cs typeface="Arial" pitchFamily="34" charset="0"/>
            </a:rPr>
            <a:t>Support LAs on high needs funding issues</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31B442C2-2E5A-4C4F-893D-D66092DEB8C4}">
      <dgm:prSet phldrT="[Text]" custT="1"/>
      <dgm:spPr>
        <a:solidFill>
          <a:srgbClr val="CFDCE3"/>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Provide final DSG allocations to LAs and other funding allocations to institutions, including academies</a:t>
          </a:r>
        </a:p>
      </dgm:t>
    </dgm:pt>
    <dgm:pt modelId="{5E3AA0F9-419D-43C6-83CA-1C98E78A0404}" type="parTrans" cxnId="{3AEC214D-90F5-4E9A-AD70-B1020C7790CF}">
      <dgm:prSet/>
      <dgm:spPr/>
      <dgm:t>
        <a:bodyPr/>
        <a:lstStyle/>
        <a:p>
          <a:endParaRPr lang="en-GB"/>
        </a:p>
      </dgm:t>
    </dgm:pt>
    <dgm:pt modelId="{B3FA921F-3F77-41E0-9EEE-87B6E08CE52A}" type="sibTrans" cxnId="{3AEC214D-90F5-4E9A-AD70-B1020C7790CF}">
      <dgm:prSet/>
      <dgm:spPr/>
      <dgm:t>
        <a:bodyPr/>
        <a:lstStyle/>
        <a:p>
          <a:endParaRPr lang="en-GB"/>
        </a:p>
      </dgm:t>
    </dgm:pt>
    <dgm:pt modelId="{8F624CB2-D9BC-43C6-B14D-B7267266BA8B}">
      <dgm:prSet custT="1"/>
      <dgm:spPr>
        <a:solidFill>
          <a:srgbClr val="9FB9C8"/>
        </a:solidFill>
      </dgm:spPr>
      <dgm:t>
        <a:bodyPr/>
        <a:lstStyle/>
        <a:p>
          <a:r>
            <a:rPr lang="en-GB" sz="2000" b="0" dirty="0" smtClean="0">
              <a:solidFill>
                <a:schemeClr val="tx1"/>
              </a:solidFill>
              <a:latin typeface="Arial" pitchFamily="34" charset="0"/>
              <a:cs typeface="Arial" pitchFamily="34" charset="0"/>
            </a:rPr>
            <a:t>Consider submissions from LAs and institutions’ exceptional cases</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r>
            <a:rPr lang="en-GB" sz="2000" b="0" dirty="0" smtClean="0">
              <a:solidFill>
                <a:schemeClr val="tx1"/>
              </a:solidFill>
              <a:latin typeface="Arial" pitchFamily="34" charset="0"/>
              <a:cs typeface="Arial" pitchFamily="34" charset="0"/>
            </a:rPr>
            <a:t>Support LAs’ places review activity</a:t>
          </a:r>
          <a:endParaRPr lang="en-GB" sz="2000" b="0" dirty="0">
            <a:solidFill>
              <a:schemeClr val="tx1"/>
            </a:solidFill>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AAAD6673-B96B-4E3E-BC1C-ADF91AB878A6}">
      <dgm:prSet phldrT="[Text]" custT="1"/>
      <dgm:spPr>
        <a:solidFill>
          <a:srgbClr val="9FB9C8"/>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For academies, high needs place funding will be in funding allocation (FAP)</a:t>
          </a:r>
        </a:p>
      </dgm:t>
    </dgm:pt>
    <dgm:pt modelId="{2062850D-792D-44FF-A7E2-F4685CB3BE78}" type="parTrans" cxnId="{39BEA85D-E6D5-4138-B771-BFD167830BD5}">
      <dgm:prSet/>
      <dgm:spPr/>
      <dgm:t>
        <a:bodyPr/>
        <a:lstStyle/>
        <a:p>
          <a:endParaRPr lang="en-GB"/>
        </a:p>
      </dgm:t>
    </dgm:pt>
    <dgm:pt modelId="{8D2AE441-82C4-4EC0-A20C-11E2E1434D54}" type="sibTrans" cxnId="{39BEA85D-E6D5-4138-B771-BFD167830BD5}">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5"/>
      <dgm:spPr/>
      <dgm:t>
        <a:bodyPr/>
        <a:lstStyle/>
        <a:p>
          <a:endParaRPr lang="en-GB"/>
        </a:p>
      </dgm:t>
    </dgm:pt>
    <dgm:pt modelId="{8B7F98BE-04B8-4CF5-A3E1-D4B0E1E98CB0}" type="pres">
      <dgm:prSet presAssocID="{F750EDA9-76D5-4A32-8AA3-FCCC8F3C27C6}" presName="connTx" presStyleLbl="parChTrans1D2" presStyleIdx="0" presStyleCnt="5"/>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5" custScaleX="219949" custScaleY="75682" custLinFactNeighborY="11534">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5"/>
      <dgm:spPr/>
      <dgm:t>
        <a:bodyPr/>
        <a:lstStyle/>
        <a:p>
          <a:endParaRPr lang="en-GB"/>
        </a:p>
      </dgm:t>
    </dgm:pt>
    <dgm:pt modelId="{889A1534-E4A6-442B-83CF-E84EF22FD261}" type="pres">
      <dgm:prSet presAssocID="{E5F6B0AA-D298-4B97-9DDC-88E8A99CA02E}" presName="connTx" presStyleLbl="parChTrans1D2" presStyleIdx="1" presStyleCnt="5"/>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5" custScaleX="219746" custScaleY="65879" custLinFactNeighborY="5740">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EC76E205-FC6C-47C0-8789-6308019F5218}" type="pres">
      <dgm:prSet presAssocID="{3D75CE4B-1C14-4901-AAFA-9B7FD88796A1}" presName="conn2-1" presStyleLbl="parChTrans1D2" presStyleIdx="2" presStyleCnt="5"/>
      <dgm:spPr/>
      <dgm:t>
        <a:bodyPr/>
        <a:lstStyle/>
        <a:p>
          <a:endParaRPr lang="en-GB"/>
        </a:p>
      </dgm:t>
    </dgm:pt>
    <dgm:pt modelId="{F1D29D90-F823-43E9-9AC5-E597C68C6774}" type="pres">
      <dgm:prSet presAssocID="{3D75CE4B-1C14-4901-AAFA-9B7FD88796A1}" presName="connTx" presStyleLbl="parChTrans1D2" presStyleIdx="2" presStyleCnt="5"/>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2" presStyleCnt="5"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 modelId="{3489CF77-81A7-4E43-80DE-EF0962E58EB3}" type="pres">
      <dgm:prSet presAssocID="{5E3AA0F9-419D-43C6-83CA-1C98E78A0404}" presName="conn2-1" presStyleLbl="parChTrans1D2" presStyleIdx="3" presStyleCnt="5"/>
      <dgm:spPr/>
      <dgm:t>
        <a:bodyPr/>
        <a:lstStyle/>
        <a:p>
          <a:endParaRPr lang="en-GB"/>
        </a:p>
      </dgm:t>
    </dgm:pt>
    <dgm:pt modelId="{D64A884D-2B16-4ADA-B950-F8A0B68C8D34}" type="pres">
      <dgm:prSet presAssocID="{5E3AA0F9-419D-43C6-83CA-1C98E78A0404}" presName="connTx" presStyleLbl="parChTrans1D2" presStyleIdx="3" presStyleCnt="5"/>
      <dgm:spPr/>
      <dgm:t>
        <a:bodyPr/>
        <a:lstStyle/>
        <a:p>
          <a:endParaRPr lang="en-GB"/>
        </a:p>
      </dgm:t>
    </dgm:pt>
    <dgm:pt modelId="{95BDD93C-CBBA-4988-A77E-21441AE23BBE}" type="pres">
      <dgm:prSet presAssocID="{31B442C2-2E5A-4C4F-893D-D66092DEB8C4}" presName="root2" presStyleCnt="0"/>
      <dgm:spPr/>
    </dgm:pt>
    <dgm:pt modelId="{E5BBF45C-69F8-42FC-B1AA-AA062B20C516}" type="pres">
      <dgm:prSet presAssocID="{31B442C2-2E5A-4C4F-893D-D66092DEB8C4}" presName="LevelTwoTextNode" presStyleLbl="node2" presStyleIdx="3" presStyleCnt="5" custScaleX="219949">
        <dgm:presLayoutVars>
          <dgm:chPref val="3"/>
        </dgm:presLayoutVars>
      </dgm:prSet>
      <dgm:spPr/>
      <dgm:t>
        <a:bodyPr/>
        <a:lstStyle/>
        <a:p>
          <a:endParaRPr lang="en-GB"/>
        </a:p>
      </dgm:t>
    </dgm:pt>
    <dgm:pt modelId="{CFF5BB2E-B1E1-427A-A330-3149197BBB69}" type="pres">
      <dgm:prSet presAssocID="{31B442C2-2E5A-4C4F-893D-D66092DEB8C4}" presName="level3hierChild" presStyleCnt="0"/>
      <dgm:spPr/>
    </dgm:pt>
    <dgm:pt modelId="{AFCD44C6-4235-41E7-91D0-C80D52CDFAE0}" type="pres">
      <dgm:prSet presAssocID="{2062850D-792D-44FF-A7E2-F4685CB3BE78}" presName="conn2-1" presStyleLbl="parChTrans1D2" presStyleIdx="4" presStyleCnt="5"/>
      <dgm:spPr/>
      <dgm:t>
        <a:bodyPr/>
        <a:lstStyle/>
        <a:p>
          <a:endParaRPr lang="en-GB"/>
        </a:p>
      </dgm:t>
    </dgm:pt>
    <dgm:pt modelId="{B847B62A-9421-4F1E-A35C-DFAB4F70B4F1}" type="pres">
      <dgm:prSet presAssocID="{2062850D-792D-44FF-A7E2-F4685CB3BE78}" presName="connTx" presStyleLbl="parChTrans1D2" presStyleIdx="4" presStyleCnt="5"/>
      <dgm:spPr/>
      <dgm:t>
        <a:bodyPr/>
        <a:lstStyle/>
        <a:p>
          <a:endParaRPr lang="en-GB"/>
        </a:p>
      </dgm:t>
    </dgm:pt>
    <dgm:pt modelId="{0B9A923C-5535-471E-8787-16ABD0F69ED7}" type="pres">
      <dgm:prSet presAssocID="{AAAD6673-B96B-4E3E-BC1C-ADF91AB878A6}" presName="root2" presStyleCnt="0"/>
      <dgm:spPr/>
    </dgm:pt>
    <dgm:pt modelId="{EEB24CF1-4A70-4AB1-AF97-74BAE19FAABB}" type="pres">
      <dgm:prSet presAssocID="{AAAD6673-B96B-4E3E-BC1C-ADF91AB878A6}" presName="LevelTwoTextNode" presStyleLbl="node2" presStyleIdx="4" presStyleCnt="5" custScaleX="219949" custScaleY="99588">
        <dgm:presLayoutVars>
          <dgm:chPref val="3"/>
        </dgm:presLayoutVars>
      </dgm:prSet>
      <dgm:spPr/>
      <dgm:t>
        <a:bodyPr/>
        <a:lstStyle/>
        <a:p>
          <a:endParaRPr lang="en-GB"/>
        </a:p>
      </dgm:t>
    </dgm:pt>
    <dgm:pt modelId="{B71379A4-638A-4E67-B704-CDEFE63058BD}" type="pres">
      <dgm:prSet presAssocID="{AAAD6673-B96B-4E3E-BC1C-ADF91AB878A6}" presName="level3hierChild" presStyleCnt="0"/>
      <dgm:spPr/>
    </dgm:pt>
  </dgm:ptLst>
  <dgm:cxnLst>
    <dgm:cxn modelId="{26C6165A-B5DD-4F39-82EE-67B8592118F7}" type="presOf" srcId="{31B442C2-2E5A-4C4F-893D-D66092DEB8C4}" destId="{E5BBF45C-69F8-42FC-B1AA-AA062B20C516}" srcOrd="0" destOrd="0" presId="urn:microsoft.com/office/officeart/2008/layout/HorizontalMultiLevelHierarchy"/>
    <dgm:cxn modelId="{E6EBD28F-5499-403E-9733-1C7407CF36AF}" srcId="{4844E941-E59D-4322-A2CE-C8038C44B883}" destId="{60153C15-7331-460E-BA4C-8346B5EE6B28}" srcOrd="0" destOrd="0" parTransId="{475DC5A6-7D18-4AB9-A233-1956C6D7AD5C}" sibTransId="{D1B47A19-E35E-4D50-BBD7-16AD3E25990D}"/>
    <dgm:cxn modelId="{8F06F457-C45F-44DC-87B1-B332D8D732E6}" srcId="{60153C15-7331-460E-BA4C-8346B5EE6B28}" destId="{8F624CB2-D9BC-43C6-B14D-B7267266BA8B}" srcOrd="2" destOrd="0" parTransId="{3D75CE4B-1C14-4901-AAFA-9B7FD88796A1}" sibTransId="{73546230-C0A4-4019-B187-539E97263ECF}"/>
    <dgm:cxn modelId="{CCD87D71-89D7-4009-AB6A-FF24347F3FE7}" type="presOf" srcId="{8F624CB2-D9BC-43C6-B14D-B7267266BA8B}" destId="{A33FACCF-DEC9-462A-8CF2-EDDD77A4B0C4}" srcOrd="0" destOrd="0" presId="urn:microsoft.com/office/officeart/2008/layout/HorizontalMultiLevelHierarchy"/>
    <dgm:cxn modelId="{7383C3F9-9E2F-4A18-89AE-688E1592C407}" type="presOf" srcId="{5E3AA0F9-419D-43C6-83CA-1C98E78A0404}" destId="{3489CF77-81A7-4E43-80DE-EF0962E58EB3}" srcOrd="0" destOrd="0" presId="urn:microsoft.com/office/officeart/2008/layout/HorizontalMultiLevelHierarchy"/>
    <dgm:cxn modelId="{4F2078B7-0236-4D7D-B991-D78C78DC4431}" type="presOf" srcId="{F750EDA9-76D5-4A32-8AA3-FCCC8F3C27C6}" destId="{D036C2FB-54DF-4358-B936-D7E436479D80}" srcOrd="0" destOrd="0" presId="urn:microsoft.com/office/officeart/2008/layout/HorizontalMultiLevelHierarchy"/>
    <dgm:cxn modelId="{18B3BCED-AA0A-4482-82CE-192D471816C9}" type="presOf" srcId="{6073E365-3BB6-4508-AE8F-F95A6ADA22FD}" destId="{2E12DAF1-2FE1-4440-977F-B88657E6A1D5}" srcOrd="0" destOrd="0" presId="urn:microsoft.com/office/officeart/2008/layout/HorizontalMultiLevelHierarchy"/>
    <dgm:cxn modelId="{10FAD10B-1FC9-4B1A-921E-FEC389736F19}" type="presOf" srcId="{5E3AA0F9-419D-43C6-83CA-1C98E78A0404}" destId="{D64A884D-2B16-4ADA-B950-F8A0B68C8D34}" srcOrd="1" destOrd="0" presId="urn:microsoft.com/office/officeart/2008/layout/HorizontalMultiLevelHierarchy"/>
    <dgm:cxn modelId="{12385C2A-1C82-4514-A040-CA7EF6A9D190}" type="presOf" srcId="{AAAD6673-B96B-4E3E-BC1C-ADF91AB878A6}" destId="{EEB24CF1-4A70-4AB1-AF97-74BAE19FAABB}" srcOrd="0" destOrd="0" presId="urn:microsoft.com/office/officeart/2008/layout/HorizontalMultiLevelHierarchy"/>
    <dgm:cxn modelId="{0FA88F1F-4DB3-4879-AAC3-F3201D016636}" type="presOf" srcId="{3D75CE4B-1C14-4901-AAFA-9B7FD88796A1}" destId="{EC76E205-FC6C-47C0-8789-6308019F5218}" srcOrd="0" destOrd="0" presId="urn:microsoft.com/office/officeart/2008/layout/HorizontalMultiLevelHierarchy"/>
    <dgm:cxn modelId="{3AEC214D-90F5-4E9A-AD70-B1020C7790CF}" srcId="{60153C15-7331-460E-BA4C-8346B5EE6B28}" destId="{31B442C2-2E5A-4C4F-893D-D66092DEB8C4}" srcOrd="3" destOrd="0" parTransId="{5E3AA0F9-419D-43C6-83CA-1C98E78A0404}" sibTransId="{B3FA921F-3F77-41E0-9EEE-87B6E08CE52A}"/>
    <dgm:cxn modelId="{62830BA1-CCAB-497D-AE3B-E5430320F392}" type="presOf" srcId="{E5F6B0AA-D298-4B97-9DDC-88E8A99CA02E}" destId="{889A1534-E4A6-442B-83CF-E84EF22FD261}" srcOrd="1" destOrd="0" presId="urn:microsoft.com/office/officeart/2008/layout/HorizontalMultiLevelHierarchy"/>
    <dgm:cxn modelId="{FD0AE9A5-5DE7-423B-8A45-BF01E4CA045B}" type="presOf" srcId="{3D75CE4B-1C14-4901-AAFA-9B7FD88796A1}" destId="{F1D29D90-F823-43E9-9AC5-E597C68C6774}" srcOrd="1" destOrd="0" presId="urn:microsoft.com/office/officeart/2008/layout/HorizontalMultiLevelHierarchy"/>
    <dgm:cxn modelId="{39BEA85D-E6D5-4138-B771-BFD167830BD5}" srcId="{60153C15-7331-460E-BA4C-8346B5EE6B28}" destId="{AAAD6673-B96B-4E3E-BC1C-ADF91AB878A6}" srcOrd="4" destOrd="0" parTransId="{2062850D-792D-44FF-A7E2-F4685CB3BE78}" sibTransId="{8D2AE441-82C4-4EC0-A20C-11E2E1434D54}"/>
    <dgm:cxn modelId="{9B16F7FA-BDB9-4064-A7FA-2880B6145D6A}" type="presOf" srcId="{E5F6B0AA-D298-4B97-9DDC-88E8A99CA02E}" destId="{BCCDEFA1-7DAB-4D9A-9125-77789B1912E2}" srcOrd="0" destOrd="0" presId="urn:microsoft.com/office/officeart/2008/layout/HorizontalMultiLevelHierarchy"/>
    <dgm:cxn modelId="{5091C4B3-5797-4115-9B0F-996B157D932D}" type="presOf" srcId="{F750EDA9-76D5-4A32-8AA3-FCCC8F3C27C6}" destId="{8B7F98BE-04B8-4CF5-A3E1-D4B0E1E98CB0}" srcOrd="1" destOrd="0" presId="urn:microsoft.com/office/officeart/2008/layout/HorizontalMultiLevelHierarchy"/>
    <dgm:cxn modelId="{F09D6085-3CC6-4984-9FEC-A535C0050A7F}" type="presOf" srcId="{4844E941-E59D-4322-A2CE-C8038C44B883}" destId="{10FB83E9-FA9A-4888-9155-F1C9CC7312D2}" srcOrd="0" destOrd="0" presId="urn:microsoft.com/office/officeart/2008/layout/HorizontalMultiLevelHierarchy"/>
    <dgm:cxn modelId="{02471C9B-7553-4B86-9F76-5D20D3A83C69}" type="presOf" srcId="{ACB79B22-653E-4F3B-BF64-6EDAB531008B}" destId="{B9DE6646-C5B4-4500-A1C7-2E91C38E67B7}"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E2DC1BBB-DAD4-443C-890D-3C2C691E906F}" type="presOf" srcId="{2062850D-792D-44FF-A7E2-F4685CB3BE78}" destId="{AFCD44C6-4235-41E7-91D0-C80D52CDFAE0}" srcOrd="0" destOrd="0" presId="urn:microsoft.com/office/officeart/2008/layout/HorizontalMultiLevelHierarchy"/>
    <dgm:cxn modelId="{B28480F3-FCEB-479E-ADAD-A0B3E8FAFE78}" type="presOf" srcId="{60153C15-7331-460E-BA4C-8346B5EE6B28}" destId="{DE53FADD-876C-4E74-ADF3-C4DA082E5BDD}" srcOrd="0" destOrd="0" presId="urn:microsoft.com/office/officeart/2008/layout/HorizontalMultiLevelHierarchy"/>
    <dgm:cxn modelId="{E85FD067-65D4-4B0E-AB4B-4A31452B700C}" srcId="{60153C15-7331-460E-BA4C-8346B5EE6B28}" destId="{6073E365-3BB6-4508-AE8F-F95A6ADA22FD}" srcOrd="1" destOrd="0" parTransId="{E5F6B0AA-D298-4B97-9DDC-88E8A99CA02E}" sibTransId="{5ADAA323-E894-4673-A3AE-7C4CE0635EAC}"/>
    <dgm:cxn modelId="{539CAB8F-0112-4BBF-AB83-B2956CF3AF1A}" type="presOf" srcId="{2062850D-792D-44FF-A7E2-F4685CB3BE78}" destId="{B847B62A-9421-4F1E-A35C-DFAB4F70B4F1}" srcOrd="1" destOrd="0" presId="urn:microsoft.com/office/officeart/2008/layout/HorizontalMultiLevelHierarchy"/>
    <dgm:cxn modelId="{CA9AC988-F68F-4A31-84A1-A5F4CB0DB08F}" type="presParOf" srcId="{10FB83E9-FA9A-4888-9155-F1C9CC7312D2}" destId="{B117C82C-280D-489C-8477-1AD5B9A859A9}" srcOrd="0" destOrd="0" presId="urn:microsoft.com/office/officeart/2008/layout/HorizontalMultiLevelHierarchy"/>
    <dgm:cxn modelId="{F9156CBA-E128-437B-A97F-7E1925A40398}" type="presParOf" srcId="{B117C82C-280D-489C-8477-1AD5B9A859A9}" destId="{DE53FADD-876C-4E74-ADF3-C4DA082E5BDD}" srcOrd="0" destOrd="0" presId="urn:microsoft.com/office/officeart/2008/layout/HorizontalMultiLevelHierarchy"/>
    <dgm:cxn modelId="{E940E05F-546F-42D7-A255-EB88417C6A08}" type="presParOf" srcId="{B117C82C-280D-489C-8477-1AD5B9A859A9}" destId="{D435434E-6A23-4964-B00D-8C6029876559}" srcOrd="1" destOrd="0" presId="urn:microsoft.com/office/officeart/2008/layout/HorizontalMultiLevelHierarchy"/>
    <dgm:cxn modelId="{759B6170-0CFF-4D94-9248-3C79E24B7866}" type="presParOf" srcId="{D435434E-6A23-4964-B00D-8C6029876559}" destId="{D036C2FB-54DF-4358-B936-D7E436479D80}" srcOrd="0" destOrd="0" presId="urn:microsoft.com/office/officeart/2008/layout/HorizontalMultiLevelHierarchy"/>
    <dgm:cxn modelId="{57847ED4-2878-4F11-84C5-F6D9224BE5A5}" type="presParOf" srcId="{D036C2FB-54DF-4358-B936-D7E436479D80}" destId="{8B7F98BE-04B8-4CF5-A3E1-D4B0E1E98CB0}" srcOrd="0" destOrd="0" presId="urn:microsoft.com/office/officeart/2008/layout/HorizontalMultiLevelHierarchy"/>
    <dgm:cxn modelId="{2B7A6EEB-AED7-46C1-B226-B3D980FB287F}" type="presParOf" srcId="{D435434E-6A23-4964-B00D-8C6029876559}" destId="{067C4182-D09E-4F66-A17F-4A35037EBC35}" srcOrd="1" destOrd="0" presId="urn:microsoft.com/office/officeart/2008/layout/HorizontalMultiLevelHierarchy"/>
    <dgm:cxn modelId="{AB4BF721-C2C0-4820-BD5C-BA4EE546E1CA}" type="presParOf" srcId="{067C4182-D09E-4F66-A17F-4A35037EBC35}" destId="{B9DE6646-C5B4-4500-A1C7-2E91C38E67B7}" srcOrd="0" destOrd="0" presId="urn:microsoft.com/office/officeart/2008/layout/HorizontalMultiLevelHierarchy"/>
    <dgm:cxn modelId="{E7056362-C4CA-4A1B-BBD6-C84BDB309D7B}" type="presParOf" srcId="{067C4182-D09E-4F66-A17F-4A35037EBC35}" destId="{B5A06090-AF3A-46F9-BD11-8A6328C250DB}" srcOrd="1" destOrd="0" presId="urn:microsoft.com/office/officeart/2008/layout/HorizontalMultiLevelHierarchy"/>
    <dgm:cxn modelId="{56EC10D9-03B0-411C-AAD5-5C5546AE31B2}" type="presParOf" srcId="{D435434E-6A23-4964-B00D-8C6029876559}" destId="{BCCDEFA1-7DAB-4D9A-9125-77789B1912E2}" srcOrd="2" destOrd="0" presId="urn:microsoft.com/office/officeart/2008/layout/HorizontalMultiLevelHierarchy"/>
    <dgm:cxn modelId="{314B4BA7-55AF-4068-9E90-4F28A3DB5084}" type="presParOf" srcId="{BCCDEFA1-7DAB-4D9A-9125-77789B1912E2}" destId="{889A1534-E4A6-442B-83CF-E84EF22FD261}" srcOrd="0" destOrd="0" presId="urn:microsoft.com/office/officeart/2008/layout/HorizontalMultiLevelHierarchy"/>
    <dgm:cxn modelId="{B75AEA49-F0B2-47AE-BB3E-1F387C9DE8DF}" type="presParOf" srcId="{D435434E-6A23-4964-B00D-8C6029876559}" destId="{DE662E12-B615-4F2C-99CB-2A0E9415DCD7}" srcOrd="3" destOrd="0" presId="urn:microsoft.com/office/officeart/2008/layout/HorizontalMultiLevelHierarchy"/>
    <dgm:cxn modelId="{6DC63AC0-DADB-4644-80B1-DA0D3AC04176}" type="presParOf" srcId="{DE662E12-B615-4F2C-99CB-2A0E9415DCD7}" destId="{2E12DAF1-2FE1-4440-977F-B88657E6A1D5}" srcOrd="0" destOrd="0" presId="urn:microsoft.com/office/officeart/2008/layout/HorizontalMultiLevelHierarchy"/>
    <dgm:cxn modelId="{71283360-C87E-4406-83C8-462A5A53C880}" type="presParOf" srcId="{DE662E12-B615-4F2C-99CB-2A0E9415DCD7}" destId="{22D260C2-BCE2-4162-BCAF-977E11449873}" srcOrd="1" destOrd="0" presId="urn:microsoft.com/office/officeart/2008/layout/HorizontalMultiLevelHierarchy"/>
    <dgm:cxn modelId="{0162980D-640D-4574-B719-E49339BEB291}" type="presParOf" srcId="{D435434E-6A23-4964-B00D-8C6029876559}" destId="{EC76E205-FC6C-47C0-8789-6308019F5218}" srcOrd="4" destOrd="0" presId="urn:microsoft.com/office/officeart/2008/layout/HorizontalMultiLevelHierarchy"/>
    <dgm:cxn modelId="{0AF8BA0C-0BF7-4E97-88AC-2A50488EF272}" type="presParOf" srcId="{EC76E205-FC6C-47C0-8789-6308019F5218}" destId="{F1D29D90-F823-43E9-9AC5-E597C68C6774}" srcOrd="0" destOrd="0" presId="urn:microsoft.com/office/officeart/2008/layout/HorizontalMultiLevelHierarchy"/>
    <dgm:cxn modelId="{70C39AD8-CB27-438D-A096-3CE126E17035}" type="presParOf" srcId="{D435434E-6A23-4964-B00D-8C6029876559}" destId="{8C0E2B61-612E-459E-97FD-1FED1C38ECBC}" srcOrd="5" destOrd="0" presId="urn:microsoft.com/office/officeart/2008/layout/HorizontalMultiLevelHierarchy"/>
    <dgm:cxn modelId="{EC65F0B5-9BDA-4C24-BFD9-DE4DF9285436}" type="presParOf" srcId="{8C0E2B61-612E-459E-97FD-1FED1C38ECBC}" destId="{A33FACCF-DEC9-462A-8CF2-EDDD77A4B0C4}" srcOrd="0" destOrd="0" presId="urn:microsoft.com/office/officeart/2008/layout/HorizontalMultiLevelHierarchy"/>
    <dgm:cxn modelId="{2DFDAB12-6FD5-4EA9-917F-28FB362131D0}" type="presParOf" srcId="{8C0E2B61-612E-459E-97FD-1FED1C38ECBC}" destId="{00873512-AB2B-4AB7-8405-3246541BE032}" srcOrd="1" destOrd="0" presId="urn:microsoft.com/office/officeart/2008/layout/HorizontalMultiLevelHierarchy"/>
    <dgm:cxn modelId="{E4427226-3106-4FF4-9D54-561DDC5C960A}" type="presParOf" srcId="{D435434E-6A23-4964-B00D-8C6029876559}" destId="{3489CF77-81A7-4E43-80DE-EF0962E58EB3}" srcOrd="6" destOrd="0" presId="urn:microsoft.com/office/officeart/2008/layout/HorizontalMultiLevelHierarchy"/>
    <dgm:cxn modelId="{570D431F-7AC4-458B-B718-E30A770E53B6}" type="presParOf" srcId="{3489CF77-81A7-4E43-80DE-EF0962E58EB3}" destId="{D64A884D-2B16-4ADA-B950-F8A0B68C8D34}" srcOrd="0" destOrd="0" presId="urn:microsoft.com/office/officeart/2008/layout/HorizontalMultiLevelHierarchy"/>
    <dgm:cxn modelId="{9732A7A9-6C87-4170-8958-E1BCED015E01}" type="presParOf" srcId="{D435434E-6A23-4964-B00D-8C6029876559}" destId="{95BDD93C-CBBA-4988-A77E-21441AE23BBE}" srcOrd="7" destOrd="0" presId="urn:microsoft.com/office/officeart/2008/layout/HorizontalMultiLevelHierarchy"/>
    <dgm:cxn modelId="{8446B129-F589-492F-9EBE-AD5BD4560A52}" type="presParOf" srcId="{95BDD93C-CBBA-4988-A77E-21441AE23BBE}" destId="{E5BBF45C-69F8-42FC-B1AA-AA062B20C516}" srcOrd="0" destOrd="0" presId="urn:microsoft.com/office/officeart/2008/layout/HorizontalMultiLevelHierarchy"/>
    <dgm:cxn modelId="{D459C01F-A339-4415-95CD-E699D4801CCD}" type="presParOf" srcId="{95BDD93C-CBBA-4988-A77E-21441AE23BBE}" destId="{CFF5BB2E-B1E1-427A-A330-3149197BBB69}" srcOrd="1" destOrd="0" presId="urn:microsoft.com/office/officeart/2008/layout/HorizontalMultiLevelHierarchy"/>
    <dgm:cxn modelId="{D3CD8E5D-D341-4CB7-87EE-51E7BA0C05A1}" type="presParOf" srcId="{D435434E-6A23-4964-B00D-8C6029876559}" destId="{AFCD44C6-4235-41E7-91D0-C80D52CDFAE0}" srcOrd="8" destOrd="0" presId="urn:microsoft.com/office/officeart/2008/layout/HorizontalMultiLevelHierarchy"/>
    <dgm:cxn modelId="{1C3DBC8D-92DF-4D8C-B53D-F1DDBB86A6DC}" type="presParOf" srcId="{AFCD44C6-4235-41E7-91D0-C80D52CDFAE0}" destId="{B847B62A-9421-4F1E-A35C-DFAB4F70B4F1}" srcOrd="0" destOrd="0" presId="urn:microsoft.com/office/officeart/2008/layout/HorizontalMultiLevelHierarchy"/>
    <dgm:cxn modelId="{9320E0F8-6626-4DE8-9845-75A4C09B04AA}" type="presParOf" srcId="{D435434E-6A23-4964-B00D-8C6029876559}" destId="{0B9A923C-5535-471E-8787-16ABD0F69ED7}" srcOrd="9" destOrd="0" presId="urn:microsoft.com/office/officeart/2008/layout/HorizontalMultiLevelHierarchy"/>
    <dgm:cxn modelId="{4D9423EE-1EB4-4D23-8AF7-5BE2A1E0E39D}" type="presParOf" srcId="{0B9A923C-5535-471E-8787-16ABD0F69ED7}" destId="{EEB24CF1-4A70-4AB1-AF97-74BAE19FAABB}" srcOrd="0" destOrd="0" presId="urn:microsoft.com/office/officeart/2008/layout/HorizontalMultiLevelHierarchy"/>
    <dgm:cxn modelId="{E3C42420-54E8-465C-80E0-F498B8C5AD07}" type="presParOf" srcId="{0B9A923C-5535-471E-8787-16ABD0F69ED7}" destId="{B71379A4-638A-4E67-B704-CDEFE63058B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44E941-E59D-4322-A2CE-C8038C44B88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60153C15-7331-460E-BA4C-8346B5EE6B28}">
      <dgm:prSet phldrT="[Text]" custT="1"/>
      <dgm:spPr>
        <a:solidFill>
          <a:srgbClr val="104F75"/>
        </a:solidFill>
      </dgm:spPr>
      <dgm:t>
        <a:bodyPr/>
        <a:lstStyle/>
        <a:p>
          <a:r>
            <a:rPr lang="en-GB" sz="2000" b="1" dirty="0" smtClean="0">
              <a:latin typeface="Arial" pitchFamily="34" charset="0"/>
              <a:cs typeface="Arial" pitchFamily="34" charset="0"/>
            </a:rPr>
            <a:t>Institutions</a:t>
          </a:r>
          <a:endParaRPr lang="en-GB" sz="5600" b="1" dirty="0">
            <a:latin typeface="Arial" pitchFamily="34" charset="0"/>
            <a:cs typeface="Arial" pitchFamily="34" charset="0"/>
          </a:endParaRPr>
        </a:p>
      </dgm:t>
    </dgm:pt>
    <dgm:pt modelId="{475DC5A6-7D18-4AB9-A233-1956C6D7AD5C}" type="parTrans" cxnId="{E6EBD28F-5499-403E-9733-1C7407CF36AF}">
      <dgm:prSet/>
      <dgm:spPr/>
      <dgm:t>
        <a:bodyPr/>
        <a:lstStyle/>
        <a:p>
          <a:endParaRPr lang="en-GB"/>
        </a:p>
      </dgm:t>
    </dgm:pt>
    <dgm:pt modelId="{D1B47A19-E35E-4D50-BBD7-16AD3E25990D}" type="sibTrans" cxnId="{E6EBD28F-5499-403E-9733-1C7407CF36AF}">
      <dgm:prSet/>
      <dgm:spPr/>
      <dgm:t>
        <a:bodyPr/>
        <a:lstStyle/>
        <a:p>
          <a:endParaRPr lang="en-GB"/>
        </a:p>
      </dgm:t>
    </dgm:pt>
    <dgm:pt modelId="{ACB79B22-653E-4F3B-BF64-6EDAB531008B}">
      <dgm:prSet phldrT="[Tex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Get involved in places review activity with LAs commissioning places</a:t>
          </a:r>
          <a:endParaRPr lang="en-GB" sz="2000" b="0" dirty="0">
            <a:solidFill>
              <a:schemeClr val="tx1"/>
            </a:solidFill>
          </a:endParaRPr>
        </a:p>
      </dgm:t>
    </dgm:pt>
    <dgm:pt modelId="{F750EDA9-76D5-4A32-8AA3-FCCC8F3C27C6}" type="parTrans" cxnId="{2EC3B6C6-0817-46C2-A263-1C75B460518E}">
      <dgm:prSet/>
      <dgm:spPr/>
      <dgm:t>
        <a:bodyPr/>
        <a:lstStyle/>
        <a:p>
          <a:endParaRPr lang="en-GB"/>
        </a:p>
      </dgm:t>
    </dgm:pt>
    <dgm:pt modelId="{A9B2A76D-3647-4C81-B8E6-E555046EF1F9}" type="sibTrans" cxnId="{2EC3B6C6-0817-46C2-A263-1C75B460518E}">
      <dgm:prSet/>
      <dgm:spPr/>
      <dgm:t>
        <a:bodyPr/>
        <a:lstStyle/>
        <a:p>
          <a:endParaRPr lang="en-GB"/>
        </a:p>
      </dgm:t>
    </dgm:pt>
    <dgm:pt modelId="{8F624CB2-D9BC-43C6-B14D-B7267266BA8B}">
      <dgm:prSet custT="1"/>
      <dgm:spPr>
        <a:solidFill>
          <a:srgbClr val="9FB9C8"/>
        </a:solidFill>
      </dgm:spPr>
      <dgm:t>
        <a:bodyPr/>
        <a:lstStyle/>
        <a:p>
          <a:pPr algn="ctr"/>
          <a:r>
            <a:rPr lang="en-GB" sz="2000" b="0" dirty="0" smtClean="0">
              <a:solidFill>
                <a:schemeClr val="tx1"/>
              </a:solidFill>
              <a:latin typeface="Arial" pitchFamily="34" charset="0"/>
              <a:cs typeface="Arial" pitchFamily="34" charset="0"/>
            </a:rPr>
            <a:t>NB institutions do not need to return any other data</a:t>
          </a:r>
        </a:p>
      </dgm:t>
    </dgm:pt>
    <dgm:pt modelId="{3D75CE4B-1C14-4901-AAFA-9B7FD88796A1}" type="parTrans" cxnId="{8F06F457-C45F-44DC-87B1-B332D8D732E6}">
      <dgm:prSet/>
      <dgm:spPr/>
      <dgm:t>
        <a:bodyPr/>
        <a:lstStyle/>
        <a:p>
          <a:endParaRPr lang="en-GB"/>
        </a:p>
      </dgm:t>
    </dgm:pt>
    <dgm:pt modelId="{73546230-C0A4-4019-B187-539E97263ECF}" type="sibTrans" cxnId="{8F06F457-C45F-44DC-87B1-B332D8D732E6}">
      <dgm:prSet/>
      <dgm:spPr/>
      <dgm:t>
        <a:bodyPr/>
        <a:lstStyle/>
        <a:p>
          <a:endParaRPr lang="en-GB"/>
        </a:p>
      </dgm:t>
    </dgm:pt>
    <dgm:pt modelId="{6073E365-3BB6-4508-AE8F-F95A6ADA22FD}">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Accurately complete the school census in October</a:t>
          </a:r>
          <a:endParaRPr lang="en-GB" sz="2000" b="0" dirty="0">
            <a:solidFill>
              <a:schemeClr val="tx1"/>
            </a:solidFill>
          </a:endParaRPr>
        </a:p>
      </dgm:t>
    </dgm:pt>
    <dgm:pt modelId="{5ADAA323-E894-4673-A3AE-7C4CE0635EAC}" type="sibTrans" cxnId="{E85FD067-65D4-4B0E-AB4B-4A31452B700C}">
      <dgm:prSet/>
      <dgm:spPr/>
      <dgm:t>
        <a:bodyPr/>
        <a:lstStyle/>
        <a:p>
          <a:endParaRPr lang="en-GB"/>
        </a:p>
      </dgm:t>
    </dgm:pt>
    <dgm:pt modelId="{E5F6B0AA-D298-4B97-9DDC-88E8A99CA02E}" type="parTrans" cxnId="{E85FD067-65D4-4B0E-AB4B-4A31452B700C}">
      <dgm:prSet/>
      <dgm:spPr/>
      <dgm:t>
        <a:bodyPr/>
        <a:lstStyle/>
        <a:p>
          <a:endParaRPr lang="en-GB"/>
        </a:p>
      </dgm:t>
    </dgm:pt>
    <dgm:pt modelId="{FD84C722-9610-47D4-8895-C4D358AD27DA}">
      <dgm:prSet phldrT="[Text]" custT="1"/>
      <dgm:spPr>
        <a:solidFill>
          <a:srgbClr val="CFDCE3"/>
        </a:solidFill>
      </dgm:spPr>
      <dgm:t>
        <a:bodyPr/>
        <a:lstStyle/>
        <a:p>
          <a:pPr algn="ctr"/>
          <a:r>
            <a:rPr lang="en-GB" sz="2000" b="0" dirty="0" smtClean="0">
              <a:solidFill>
                <a:schemeClr val="tx1"/>
              </a:solidFill>
              <a:latin typeface="Arial" pitchFamily="34" charset="0"/>
              <a:cs typeface="Arial" pitchFamily="34" charset="0"/>
            </a:rPr>
            <a:t>Check the Funding Allocation Pack (FAP) when it is issued</a:t>
          </a:r>
          <a:endParaRPr lang="en-GB" sz="2000" b="0" dirty="0">
            <a:solidFill>
              <a:schemeClr val="tx1"/>
            </a:solidFill>
            <a:latin typeface="Arial" pitchFamily="34" charset="0"/>
            <a:cs typeface="Arial" pitchFamily="34" charset="0"/>
          </a:endParaRPr>
        </a:p>
      </dgm:t>
    </dgm:pt>
    <dgm:pt modelId="{7B7EAD64-8824-477E-A9FD-C3D850CCB102}" type="parTrans" cxnId="{FD70AD33-037C-4F97-B219-0D4592DB958E}">
      <dgm:prSet/>
      <dgm:spPr/>
      <dgm:t>
        <a:bodyPr/>
        <a:lstStyle/>
        <a:p>
          <a:endParaRPr lang="en-GB"/>
        </a:p>
      </dgm:t>
    </dgm:pt>
    <dgm:pt modelId="{70708934-5B17-44A8-B8AD-5012BDED2823}" type="sibTrans" cxnId="{FD70AD33-037C-4F97-B219-0D4592DB958E}">
      <dgm:prSet/>
      <dgm:spPr/>
      <dgm:t>
        <a:bodyPr/>
        <a:lstStyle/>
        <a:p>
          <a:endParaRPr lang="en-GB"/>
        </a:p>
      </dgm:t>
    </dgm:pt>
    <dgm:pt modelId="{10FB83E9-FA9A-4888-9155-F1C9CC7312D2}" type="pres">
      <dgm:prSet presAssocID="{4844E941-E59D-4322-A2CE-C8038C44B883}" presName="Name0" presStyleCnt="0">
        <dgm:presLayoutVars>
          <dgm:chPref val="1"/>
          <dgm:dir/>
          <dgm:animOne val="branch"/>
          <dgm:animLvl val="lvl"/>
          <dgm:resizeHandles val="exact"/>
        </dgm:presLayoutVars>
      </dgm:prSet>
      <dgm:spPr/>
      <dgm:t>
        <a:bodyPr/>
        <a:lstStyle/>
        <a:p>
          <a:endParaRPr lang="en-GB"/>
        </a:p>
      </dgm:t>
    </dgm:pt>
    <dgm:pt modelId="{B117C82C-280D-489C-8477-1AD5B9A859A9}" type="pres">
      <dgm:prSet presAssocID="{60153C15-7331-460E-BA4C-8346B5EE6B28}" presName="root1" presStyleCnt="0"/>
      <dgm:spPr/>
    </dgm:pt>
    <dgm:pt modelId="{DE53FADD-876C-4E74-ADF3-C4DA082E5BDD}" type="pres">
      <dgm:prSet presAssocID="{60153C15-7331-460E-BA4C-8346B5EE6B28}" presName="LevelOneTextNode" presStyleLbl="node0" presStyleIdx="0" presStyleCnt="1" custLinFactX="-100000" custLinFactNeighborX="-140655" custLinFactNeighborY="-4534">
        <dgm:presLayoutVars>
          <dgm:chPref val="3"/>
        </dgm:presLayoutVars>
      </dgm:prSet>
      <dgm:spPr/>
      <dgm:t>
        <a:bodyPr/>
        <a:lstStyle/>
        <a:p>
          <a:endParaRPr lang="en-GB"/>
        </a:p>
      </dgm:t>
    </dgm:pt>
    <dgm:pt modelId="{D435434E-6A23-4964-B00D-8C6029876559}" type="pres">
      <dgm:prSet presAssocID="{60153C15-7331-460E-BA4C-8346B5EE6B28}" presName="level2hierChild" presStyleCnt="0"/>
      <dgm:spPr/>
    </dgm:pt>
    <dgm:pt modelId="{D036C2FB-54DF-4358-B936-D7E436479D80}" type="pres">
      <dgm:prSet presAssocID="{F750EDA9-76D5-4A32-8AA3-FCCC8F3C27C6}" presName="conn2-1" presStyleLbl="parChTrans1D2" presStyleIdx="0" presStyleCnt="4"/>
      <dgm:spPr/>
      <dgm:t>
        <a:bodyPr/>
        <a:lstStyle/>
        <a:p>
          <a:endParaRPr lang="en-GB"/>
        </a:p>
      </dgm:t>
    </dgm:pt>
    <dgm:pt modelId="{8B7F98BE-04B8-4CF5-A3E1-D4B0E1E98CB0}" type="pres">
      <dgm:prSet presAssocID="{F750EDA9-76D5-4A32-8AA3-FCCC8F3C27C6}" presName="connTx" presStyleLbl="parChTrans1D2" presStyleIdx="0" presStyleCnt="4"/>
      <dgm:spPr/>
      <dgm:t>
        <a:bodyPr/>
        <a:lstStyle/>
        <a:p>
          <a:endParaRPr lang="en-GB"/>
        </a:p>
      </dgm:t>
    </dgm:pt>
    <dgm:pt modelId="{067C4182-D09E-4F66-A17F-4A35037EBC35}" type="pres">
      <dgm:prSet presAssocID="{ACB79B22-653E-4F3B-BF64-6EDAB531008B}" presName="root2" presStyleCnt="0"/>
      <dgm:spPr/>
    </dgm:pt>
    <dgm:pt modelId="{B9DE6646-C5B4-4500-A1C7-2E91C38E67B7}" type="pres">
      <dgm:prSet presAssocID="{ACB79B22-653E-4F3B-BF64-6EDAB531008B}" presName="LevelTwoTextNode" presStyleLbl="node2" presStyleIdx="0" presStyleCnt="4" custScaleX="219312" custScaleY="103440">
        <dgm:presLayoutVars>
          <dgm:chPref val="3"/>
        </dgm:presLayoutVars>
      </dgm:prSet>
      <dgm:spPr/>
      <dgm:t>
        <a:bodyPr/>
        <a:lstStyle/>
        <a:p>
          <a:endParaRPr lang="en-GB"/>
        </a:p>
      </dgm:t>
    </dgm:pt>
    <dgm:pt modelId="{B5A06090-AF3A-46F9-BD11-8A6328C250DB}" type="pres">
      <dgm:prSet presAssocID="{ACB79B22-653E-4F3B-BF64-6EDAB531008B}" presName="level3hierChild" presStyleCnt="0"/>
      <dgm:spPr/>
    </dgm:pt>
    <dgm:pt modelId="{BCCDEFA1-7DAB-4D9A-9125-77789B1912E2}" type="pres">
      <dgm:prSet presAssocID="{E5F6B0AA-D298-4B97-9DDC-88E8A99CA02E}" presName="conn2-1" presStyleLbl="parChTrans1D2" presStyleIdx="1" presStyleCnt="4"/>
      <dgm:spPr/>
      <dgm:t>
        <a:bodyPr/>
        <a:lstStyle/>
        <a:p>
          <a:endParaRPr lang="en-GB"/>
        </a:p>
      </dgm:t>
    </dgm:pt>
    <dgm:pt modelId="{889A1534-E4A6-442B-83CF-E84EF22FD261}" type="pres">
      <dgm:prSet presAssocID="{E5F6B0AA-D298-4B97-9DDC-88E8A99CA02E}" presName="connTx" presStyleLbl="parChTrans1D2" presStyleIdx="1" presStyleCnt="4"/>
      <dgm:spPr/>
      <dgm:t>
        <a:bodyPr/>
        <a:lstStyle/>
        <a:p>
          <a:endParaRPr lang="en-GB"/>
        </a:p>
      </dgm:t>
    </dgm:pt>
    <dgm:pt modelId="{DE662E12-B615-4F2C-99CB-2A0E9415DCD7}" type="pres">
      <dgm:prSet presAssocID="{6073E365-3BB6-4508-AE8F-F95A6ADA22FD}" presName="root2" presStyleCnt="0"/>
      <dgm:spPr/>
    </dgm:pt>
    <dgm:pt modelId="{2E12DAF1-2FE1-4440-977F-B88657E6A1D5}" type="pres">
      <dgm:prSet presAssocID="{6073E365-3BB6-4508-AE8F-F95A6ADA22FD}" presName="LevelTwoTextNode" presStyleLbl="node2" presStyleIdx="1" presStyleCnt="4" custScaleX="219746" custScaleY="65879">
        <dgm:presLayoutVars>
          <dgm:chPref val="3"/>
        </dgm:presLayoutVars>
      </dgm:prSet>
      <dgm:spPr/>
      <dgm:t>
        <a:bodyPr/>
        <a:lstStyle/>
        <a:p>
          <a:endParaRPr lang="en-GB"/>
        </a:p>
      </dgm:t>
    </dgm:pt>
    <dgm:pt modelId="{22D260C2-BCE2-4162-BCAF-977E11449873}" type="pres">
      <dgm:prSet presAssocID="{6073E365-3BB6-4508-AE8F-F95A6ADA22FD}" presName="level3hierChild" presStyleCnt="0"/>
      <dgm:spPr/>
    </dgm:pt>
    <dgm:pt modelId="{BE4EAF50-3532-4A23-AACB-0531407B7149}" type="pres">
      <dgm:prSet presAssocID="{7B7EAD64-8824-477E-A9FD-C3D850CCB102}" presName="conn2-1" presStyleLbl="parChTrans1D2" presStyleIdx="2" presStyleCnt="4"/>
      <dgm:spPr/>
      <dgm:t>
        <a:bodyPr/>
        <a:lstStyle/>
        <a:p>
          <a:endParaRPr lang="en-GB"/>
        </a:p>
      </dgm:t>
    </dgm:pt>
    <dgm:pt modelId="{71230E8D-6D1B-4E5E-89C3-4CDCA01D60F4}" type="pres">
      <dgm:prSet presAssocID="{7B7EAD64-8824-477E-A9FD-C3D850CCB102}" presName="connTx" presStyleLbl="parChTrans1D2" presStyleIdx="2" presStyleCnt="4"/>
      <dgm:spPr/>
      <dgm:t>
        <a:bodyPr/>
        <a:lstStyle/>
        <a:p>
          <a:endParaRPr lang="en-GB"/>
        </a:p>
      </dgm:t>
    </dgm:pt>
    <dgm:pt modelId="{861F07E5-3F48-4B45-AF9E-DBCCCEC95B5F}" type="pres">
      <dgm:prSet presAssocID="{FD84C722-9610-47D4-8895-C4D358AD27DA}" presName="root2" presStyleCnt="0"/>
      <dgm:spPr/>
    </dgm:pt>
    <dgm:pt modelId="{8C6E609D-6798-49BC-BB8C-750FC2A46B94}" type="pres">
      <dgm:prSet presAssocID="{FD84C722-9610-47D4-8895-C4D358AD27DA}" presName="LevelTwoTextNode" presStyleLbl="node2" presStyleIdx="2" presStyleCnt="4" custScaleX="219949">
        <dgm:presLayoutVars>
          <dgm:chPref val="3"/>
        </dgm:presLayoutVars>
      </dgm:prSet>
      <dgm:spPr/>
      <dgm:t>
        <a:bodyPr/>
        <a:lstStyle/>
        <a:p>
          <a:endParaRPr lang="en-GB"/>
        </a:p>
      </dgm:t>
    </dgm:pt>
    <dgm:pt modelId="{15CB9F92-ADB8-47C5-9736-5C5EAA608B77}" type="pres">
      <dgm:prSet presAssocID="{FD84C722-9610-47D4-8895-C4D358AD27DA}" presName="level3hierChild" presStyleCnt="0"/>
      <dgm:spPr/>
    </dgm:pt>
    <dgm:pt modelId="{EC76E205-FC6C-47C0-8789-6308019F5218}" type="pres">
      <dgm:prSet presAssocID="{3D75CE4B-1C14-4901-AAFA-9B7FD88796A1}" presName="conn2-1" presStyleLbl="parChTrans1D2" presStyleIdx="3" presStyleCnt="4"/>
      <dgm:spPr/>
      <dgm:t>
        <a:bodyPr/>
        <a:lstStyle/>
        <a:p>
          <a:endParaRPr lang="en-GB"/>
        </a:p>
      </dgm:t>
    </dgm:pt>
    <dgm:pt modelId="{F1D29D90-F823-43E9-9AC5-E597C68C6774}" type="pres">
      <dgm:prSet presAssocID="{3D75CE4B-1C14-4901-AAFA-9B7FD88796A1}" presName="connTx" presStyleLbl="parChTrans1D2" presStyleIdx="3" presStyleCnt="4"/>
      <dgm:spPr/>
      <dgm:t>
        <a:bodyPr/>
        <a:lstStyle/>
        <a:p>
          <a:endParaRPr lang="en-GB"/>
        </a:p>
      </dgm:t>
    </dgm:pt>
    <dgm:pt modelId="{8C0E2B61-612E-459E-97FD-1FED1C38ECBC}" type="pres">
      <dgm:prSet presAssocID="{8F624CB2-D9BC-43C6-B14D-B7267266BA8B}" presName="root2" presStyleCnt="0"/>
      <dgm:spPr/>
    </dgm:pt>
    <dgm:pt modelId="{A33FACCF-DEC9-462A-8CF2-EDDD77A4B0C4}" type="pres">
      <dgm:prSet presAssocID="{8F624CB2-D9BC-43C6-B14D-B7267266BA8B}" presName="LevelTwoTextNode" presStyleLbl="node2" presStyleIdx="3" presStyleCnt="4" custScaleX="219949">
        <dgm:presLayoutVars>
          <dgm:chPref val="3"/>
        </dgm:presLayoutVars>
      </dgm:prSet>
      <dgm:spPr/>
      <dgm:t>
        <a:bodyPr/>
        <a:lstStyle/>
        <a:p>
          <a:endParaRPr lang="en-GB"/>
        </a:p>
      </dgm:t>
    </dgm:pt>
    <dgm:pt modelId="{00873512-AB2B-4AB7-8405-3246541BE032}" type="pres">
      <dgm:prSet presAssocID="{8F624CB2-D9BC-43C6-B14D-B7267266BA8B}" presName="level3hierChild" presStyleCnt="0"/>
      <dgm:spPr/>
    </dgm:pt>
  </dgm:ptLst>
  <dgm:cxnLst>
    <dgm:cxn modelId="{387A2BF8-08BB-4492-B169-C901099A4869}" type="presOf" srcId="{E5F6B0AA-D298-4B97-9DDC-88E8A99CA02E}" destId="{889A1534-E4A6-442B-83CF-E84EF22FD261}" srcOrd="1" destOrd="0" presId="urn:microsoft.com/office/officeart/2008/layout/HorizontalMultiLevelHierarchy"/>
    <dgm:cxn modelId="{8283414B-FBB2-4EE0-9B16-CCC3D9554E7C}" type="presOf" srcId="{F750EDA9-76D5-4A32-8AA3-FCCC8F3C27C6}" destId="{D036C2FB-54DF-4358-B936-D7E436479D80}" srcOrd="0" destOrd="0" presId="urn:microsoft.com/office/officeart/2008/layout/HorizontalMultiLevelHierarchy"/>
    <dgm:cxn modelId="{2EC3B6C6-0817-46C2-A263-1C75B460518E}" srcId="{60153C15-7331-460E-BA4C-8346B5EE6B28}" destId="{ACB79B22-653E-4F3B-BF64-6EDAB531008B}" srcOrd="0" destOrd="0" parTransId="{F750EDA9-76D5-4A32-8AA3-FCCC8F3C27C6}" sibTransId="{A9B2A76D-3647-4C81-B8E6-E555046EF1F9}"/>
    <dgm:cxn modelId="{FD70AD33-037C-4F97-B219-0D4592DB958E}" srcId="{60153C15-7331-460E-BA4C-8346B5EE6B28}" destId="{FD84C722-9610-47D4-8895-C4D358AD27DA}" srcOrd="2" destOrd="0" parTransId="{7B7EAD64-8824-477E-A9FD-C3D850CCB102}" sibTransId="{70708934-5B17-44A8-B8AD-5012BDED2823}"/>
    <dgm:cxn modelId="{D6783F86-1814-4158-B51A-CAE1A4F5DF24}" type="presOf" srcId="{ACB79B22-653E-4F3B-BF64-6EDAB531008B}" destId="{B9DE6646-C5B4-4500-A1C7-2E91C38E67B7}" srcOrd="0" destOrd="0" presId="urn:microsoft.com/office/officeart/2008/layout/HorizontalMultiLevelHierarchy"/>
    <dgm:cxn modelId="{D831B41E-7BAA-4D37-9E8C-D66F422EA571}" type="presOf" srcId="{7B7EAD64-8824-477E-A9FD-C3D850CCB102}" destId="{BE4EAF50-3532-4A23-AACB-0531407B7149}" srcOrd="0" destOrd="0" presId="urn:microsoft.com/office/officeart/2008/layout/HorizontalMultiLevelHierarchy"/>
    <dgm:cxn modelId="{E85FD067-65D4-4B0E-AB4B-4A31452B700C}" srcId="{60153C15-7331-460E-BA4C-8346B5EE6B28}" destId="{6073E365-3BB6-4508-AE8F-F95A6ADA22FD}" srcOrd="1" destOrd="0" parTransId="{E5F6B0AA-D298-4B97-9DDC-88E8A99CA02E}" sibTransId="{5ADAA323-E894-4673-A3AE-7C4CE0635EAC}"/>
    <dgm:cxn modelId="{E6EBD28F-5499-403E-9733-1C7407CF36AF}" srcId="{4844E941-E59D-4322-A2CE-C8038C44B883}" destId="{60153C15-7331-460E-BA4C-8346B5EE6B28}" srcOrd="0" destOrd="0" parTransId="{475DC5A6-7D18-4AB9-A233-1956C6D7AD5C}" sibTransId="{D1B47A19-E35E-4D50-BBD7-16AD3E25990D}"/>
    <dgm:cxn modelId="{D7274D41-46E4-4675-B7D7-8BE8616C30A9}" type="presOf" srcId="{3D75CE4B-1C14-4901-AAFA-9B7FD88796A1}" destId="{F1D29D90-F823-43E9-9AC5-E597C68C6774}" srcOrd="1" destOrd="0" presId="urn:microsoft.com/office/officeart/2008/layout/HorizontalMultiLevelHierarchy"/>
    <dgm:cxn modelId="{5301510C-AA6E-4928-A681-5ED6D034B975}" type="presOf" srcId="{F750EDA9-76D5-4A32-8AA3-FCCC8F3C27C6}" destId="{8B7F98BE-04B8-4CF5-A3E1-D4B0E1E98CB0}" srcOrd="1" destOrd="0" presId="urn:microsoft.com/office/officeart/2008/layout/HorizontalMultiLevelHierarchy"/>
    <dgm:cxn modelId="{898460C7-A7EE-46FC-8AA2-E123685C577A}" type="presOf" srcId="{8F624CB2-D9BC-43C6-B14D-B7267266BA8B}" destId="{A33FACCF-DEC9-462A-8CF2-EDDD77A4B0C4}" srcOrd="0" destOrd="0" presId="urn:microsoft.com/office/officeart/2008/layout/HorizontalMultiLevelHierarchy"/>
    <dgm:cxn modelId="{0190A8B5-09A6-4865-AD33-CABA350C8B8E}" type="presOf" srcId="{4844E941-E59D-4322-A2CE-C8038C44B883}" destId="{10FB83E9-FA9A-4888-9155-F1C9CC7312D2}" srcOrd="0" destOrd="0" presId="urn:microsoft.com/office/officeart/2008/layout/HorizontalMultiLevelHierarchy"/>
    <dgm:cxn modelId="{C850EF9C-90A4-445D-B99C-1994CBA8E06B}" type="presOf" srcId="{6073E365-3BB6-4508-AE8F-F95A6ADA22FD}" destId="{2E12DAF1-2FE1-4440-977F-B88657E6A1D5}" srcOrd="0" destOrd="0" presId="urn:microsoft.com/office/officeart/2008/layout/HorizontalMultiLevelHierarchy"/>
    <dgm:cxn modelId="{F854F005-AF24-43BC-97B0-E5E51295BA03}" type="presOf" srcId="{FD84C722-9610-47D4-8895-C4D358AD27DA}" destId="{8C6E609D-6798-49BC-BB8C-750FC2A46B94}" srcOrd="0" destOrd="0" presId="urn:microsoft.com/office/officeart/2008/layout/HorizontalMultiLevelHierarchy"/>
    <dgm:cxn modelId="{67581139-9632-49B3-B569-771F4E13C78C}" type="presOf" srcId="{7B7EAD64-8824-477E-A9FD-C3D850CCB102}" destId="{71230E8D-6D1B-4E5E-89C3-4CDCA01D60F4}" srcOrd="1" destOrd="0" presId="urn:microsoft.com/office/officeart/2008/layout/HorizontalMultiLevelHierarchy"/>
    <dgm:cxn modelId="{A367F14B-7736-4F7A-923B-F50DC894F4DC}" type="presOf" srcId="{E5F6B0AA-D298-4B97-9DDC-88E8A99CA02E}" destId="{BCCDEFA1-7DAB-4D9A-9125-77789B1912E2}" srcOrd="0" destOrd="0" presId="urn:microsoft.com/office/officeart/2008/layout/HorizontalMultiLevelHierarchy"/>
    <dgm:cxn modelId="{9F862586-1404-4AA9-B9FF-08C741F1AAF5}" type="presOf" srcId="{3D75CE4B-1C14-4901-AAFA-9B7FD88796A1}" destId="{EC76E205-FC6C-47C0-8789-6308019F5218}" srcOrd="0" destOrd="0" presId="urn:microsoft.com/office/officeart/2008/layout/HorizontalMultiLevelHierarchy"/>
    <dgm:cxn modelId="{8F06F457-C45F-44DC-87B1-B332D8D732E6}" srcId="{60153C15-7331-460E-BA4C-8346B5EE6B28}" destId="{8F624CB2-D9BC-43C6-B14D-B7267266BA8B}" srcOrd="3" destOrd="0" parTransId="{3D75CE4B-1C14-4901-AAFA-9B7FD88796A1}" sibTransId="{73546230-C0A4-4019-B187-539E97263ECF}"/>
    <dgm:cxn modelId="{8DF6D616-8DAC-49D5-BF15-299C6557D229}" type="presOf" srcId="{60153C15-7331-460E-BA4C-8346B5EE6B28}" destId="{DE53FADD-876C-4E74-ADF3-C4DA082E5BDD}" srcOrd="0" destOrd="0" presId="urn:microsoft.com/office/officeart/2008/layout/HorizontalMultiLevelHierarchy"/>
    <dgm:cxn modelId="{5E78CEF4-5789-4677-B675-66A22BDCDE51}" type="presParOf" srcId="{10FB83E9-FA9A-4888-9155-F1C9CC7312D2}" destId="{B117C82C-280D-489C-8477-1AD5B9A859A9}" srcOrd="0" destOrd="0" presId="urn:microsoft.com/office/officeart/2008/layout/HorizontalMultiLevelHierarchy"/>
    <dgm:cxn modelId="{E40A8FAF-8A6E-4C3D-A4FC-AFA28FE146E6}" type="presParOf" srcId="{B117C82C-280D-489C-8477-1AD5B9A859A9}" destId="{DE53FADD-876C-4E74-ADF3-C4DA082E5BDD}" srcOrd="0" destOrd="0" presId="urn:microsoft.com/office/officeart/2008/layout/HorizontalMultiLevelHierarchy"/>
    <dgm:cxn modelId="{A26C6E32-99A9-406B-A2DB-991E8DDFB086}" type="presParOf" srcId="{B117C82C-280D-489C-8477-1AD5B9A859A9}" destId="{D435434E-6A23-4964-B00D-8C6029876559}" srcOrd="1" destOrd="0" presId="urn:microsoft.com/office/officeart/2008/layout/HorizontalMultiLevelHierarchy"/>
    <dgm:cxn modelId="{FD802C42-7EE5-4852-8345-20285BE65E93}" type="presParOf" srcId="{D435434E-6A23-4964-B00D-8C6029876559}" destId="{D036C2FB-54DF-4358-B936-D7E436479D80}" srcOrd="0" destOrd="0" presId="urn:microsoft.com/office/officeart/2008/layout/HorizontalMultiLevelHierarchy"/>
    <dgm:cxn modelId="{6FE1EF44-D7B2-437A-8B60-820D6092D58D}" type="presParOf" srcId="{D036C2FB-54DF-4358-B936-D7E436479D80}" destId="{8B7F98BE-04B8-4CF5-A3E1-D4B0E1E98CB0}" srcOrd="0" destOrd="0" presId="urn:microsoft.com/office/officeart/2008/layout/HorizontalMultiLevelHierarchy"/>
    <dgm:cxn modelId="{FBB5B460-971B-4DDC-A6B6-161FE60B25EE}" type="presParOf" srcId="{D435434E-6A23-4964-B00D-8C6029876559}" destId="{067C4182-D09E-4F66-A17F-4A35037EBC35}" srcOrd="1" destOrd="0" presId="urn:microsoft.com/office/officeart/2008/layout/HorizontalMultiLevelHierarchy"/>
    <dgm:cxn modelId="{2F971941-4250-42CE-847C-681530E00024}" type="presParOf" srcId="{067C4182-D09E-4F66-A17F-4A35037EBC35}" destId="{B9DE6646-C5B4-4500-A1C7-2E91C38E67B7}" srcOrd="0" destOrd="0" presId="urn:microsoft.com/office/officeart/2008/layout/HorizontalMultiLevelHierarchy"/>
    <dgm:cxn modelId="{FE517BC2-9BE7-4910-9E92-82CC5A8F7EE4}" type="presParOf" srcId="{067C4182-D09E-4F66-A17F-4A35037EBC35}" destId="{B5A06090-AF3A-46F9-BD11-8A6328C250DB}" srcOrd="1" destOrd="0" presId="urn:microsoft.com/office/officeart/2008/layout/HorizontalMultiLevelHierarchy"/>
    <dgm:cxn modelId="{9B6694C8-AADD-41D8-8471-C93A116E1FD2}" type="presParOf" srcId="{D435434E-6A23-4964-B00D-8C6029876559}" destId="{BCCDEFA1-7DAB-4D9A-9125-77789B1912E2}" srcOrd="2" destOrd="0" presId="urn:microsoft.com/office/officeart/2008/layout/HorizontalMultiLevelHierarchy"/>
    <dgm:cxn modelId="{C40CA4A9-EC65-4461-BE4D-AECBFCE77CFE}" type="presParOf" srcId="{BCCDEFA1-7DAB-4D9A-9125-77789B1912E2}" destId="{889A1534-E4A6-442B-83CF-E84EF22FD261}" srcOrd="0" destOrd="0" presId="urn:microsoft.com/office/officeart/2008/layout/HorizontalMultiLevelHierarchy"/>
    <dgm:cxn modelId="{71698B93-E4A0-4FA0-AB8B-39168A18D81C}" type="presParOf" srcId="{D435434E-6A23-4964-B00D-8C6029876559}" destId="{DE662E12-B615-4F2C-99CB-2A0E9415DCD7}" srcOrd="3" destOrd="0" presId="urn:microsoft.com/office/officeart/2008/layout/HorizontalMultiLevelHierarchy"/>
    <dgm:cxn modelId="{895ED427-15D8-4173-84A3-DD67D90F9943}" type="presParOf" srcId="{DE662E12-B615-4F2C-99CB-2A0E9415DCD7}" destId="{2E12DAF1-2FE1-4440-977F-B88657E6A1D5}" srcOrd="0" destOrd="0" presId="urn:microsoft.com/office/officeart/2008/layout/HorizontalMultiLevelHierarchy"/>
    <dgm:cxn modelId="{2A640E9E-83BC-40C4-BCD7-B51517206B61}" type="presParOf" srcId="{DE662E12-B615-4F2C-99CB-2A0E9415DCD7}" destId="{22D260C2-BCE2-4162-BCAF-977E11449873}" srcOrd="1" destOrd="0" presId="urn:microsoft.com/office/officeart/2008/layout/HorizontalMultiLevelHierarchy"/>
    <dgm:cxn modelId="{C8C2DEAF-728A-40A2-9919-59EDADF50E0B}" type="presParOf" srcId="{D435434E-6A23-4964-B00D-8C6029876559}" destId="{BE4EAF50-3532-4A23-AACB-0531407B7149}" srcOrd="4" destOrd="0" presId="urn:microsoft.com/office/officeart/2008/layout/HorizontalMultiLevelHierarchy"/>
    <dgm:cxn modelId="{E22F3FCD-92B5-492D-B0D8-9D76A25F6352}" type="presParOf" srcId="{BE4EAF50-3532-4A23-AACB-0531407B7149}" destId="{71230E8D-6D1B-4E5E-89C3-4CDCA01D60F4}" srcOrd="0" destOrd="0" presId="urn:microsoft.com/office/officeart/2008/layout/HorizontalMultiLevelHierarchy"/>
    <dgm:cxn modelId="{CB1A1881-92BA-448F-8EC9-51F2A30BD18F}" type="presParOf" srcId="{D435434E-6A23-4964-B00D-8C6029876559}" destId="{861F07E5-3F48-4B45-AF9E-DBCCCEC95B5F}" srcOrd="5" destOrd="0" presId="urn:microsoft.com/office/officeart/2008/layout/HorizontalMultiLevelHierarchy"/>
    <dgm:cxn modelId="{6D5B580B-F554-4E32-9254-FDC8520013E8}" type="presParOf" srcId="{861F07E5-3F48-4B45-AF9E-DBCCCEC95B5F}" destId="{8C6E609D-6798-49BC-BB8C-750FC2A46B94}" srcOrd="0" destOrd="0" presId="urn:microsoft.com/office/officeart/2008/layout/HorizontalMultiLevelHierarchy"/>
    <dgm:cxn modelId="{80D53A93-924D-4736-B45C-8B12D6FBCFF6}" type="presParOf" srcId="{861F07E5-3F48-4B45-AF9E-DBCCCEC95B5F}" destId="{15CB9F92-ADB8-47C5-9736-5C5EAA608B77}" srcOrd="1" destOrd="0" presId="urn:microsoft.com/office/officeart/2008/layout/HorizontalMultiLevelHierarchy"/>
    <dgm:cxn modelId="{24961D38-88BF-4E43-9791-52F7D517BACA}" type="presParOf" srcId="{D435434E-6A23-4964-B00D-8C6029876559}" destId="{EC76E205-FC6C-47C0-8789-6308019F5218}" srcOrd="6" destOrd="0" presId="urn:microsoft.com/office/officeart/2008/layout/HorizontalMultiLevelHierarchy"/>
    <dgm:cxn modelId="{CAC63F25-FF96-4571-B981-8B9CD792430A}" type="presParOf" srcId="{EC76E205-FC6C-47C0-8789-6308019F5218}" destId="{F1D29D90-F823-43E9-9AC5-E597C68C6774}" srcOrd="0" destOrd="0" presId="urn:microsoft.com/office/officeart/2008/layout/HorizontalMultiLevelHierarchy"/>
    <dgm:cxn modelId="{2F6AF4C4-F885-4BF8-89F0-E34A4D3B4E30}" type="presParOf" srcId="{D435434E-6A23-4964-B00D-8C6029876559}" destId="{8C0E2B61-612E-459E-97FD-1FED1C38ECBC}" srcOrd="7" destOrd="0" presId="urn:microsoft.com/office/officeart/2008/layout/HorizontalMultiLevelHierarchy"/>
    <dgm:cxn modelId="{99DA4985-911E-4906-B23A-76F49765A0ED}" type="presParOf" srcId="{8C0E2B61-612E-459E-97FD-1FED1C38ECBC}" destId="{A33FACCF-DEC9-462A-8CF2-EDDD77A4B0C4}" srcOrd="0" destOrd="0" presId="urn:microsoft.com/office/officeart/2008/layout/HorizontalMultiLevelHierarchy"/>
    <dgm:cxn modelId="{7D17387D-0375-4E64-9980-64AFFE0831A9}" type="presParOf" srcId="{8C0E2B61-612E-459E-97FD-1FED1C38ECBC}" destId="{00873512-AB2B-4AB7-8405-3246541BE03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950AF-8F39-4C9C-9A0E-090FD07BC2C1}">
      <dsp:nvSpPr>
        <dsp:cNvPr id="0" name=""/>
        <dsp:cNvSpPr/>
      </dsp:nvSpPr>
      <dsp:spPr>
        <a:xfrm>
          <a:off x="0" y="259660"/>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£6K threshold and the local formula </a:t>
          </a:r>
          <a:endParaRPr lang="en-GB" sz="1600" kern="1200" dirty="0">
            <a:latin typeface="Arial" pitchFamily="34" charset="0"/>
            <a:cs typeface="Arial" pitchFamily="34" charset="0"/>
          </a:endParaRPr>
        </a:p>
      </dsp:txBody>
      <dsp:txXfrm>
        <a:off x="0" y="259660"/>
        <a:ext cx="8219256" cy="617400"/>
      </dsp:txXfrm>
    </dsp:sp>
    <dsp:sp modelId="{38BD4BC2-D7A9-45E5-90D7-B95B55A9C666}">
      <dsp:nvSpPr>
        <dsp:cNvPr id="0" name=""/>
        <dsp:cNvSpPr/>
      </dsp:nvSpPr>
      <dsp:spPr>
        <a:xfrm>
          <a:off x="410962" y="53020"/>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Mainstream academy without a designated special unit and no sixth form</a:t>
          </a:r>
          <a:endParaRPr lang="en-GB" sz="1600" b="1" kern="1200" dirty="0">
            <a:solidFill>
              <a:schemeClr val="tx1"/>
            </a:solidFill>
            <a:latin typeface="Arial" pitchFamily="34" charset="0"/>
            <a:cs typeface="Arial" pitchFamily="34" charset="0"/>
          </a:endParaRPr>
        </a:p>
      </dsp:txBody>
      <dsp:txXfrm>
        <a:off x="431137" y="73195"/>
        <a:ext cx="5713129" cy="372930"/>
      </dsp:txXfrm>
    </dsp:sp>
    <dsp:sp modelId="{C305CD9A-E5CC-4754-BAA6-CED2EB318E1B}">
      <dsp:nvSpPr>
        <dsp:cNvPr id="0" name=""/>
        <dsp:cNvSpPr/>
      </dsp:nvSpPr>
      <dsp:spPr>
        <a:xfrm>
          <a:off x="0" y="1159299"/>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£6K threshold and the places review</a:t>
          </a:r>
          <a:endParaRPr lang="en-GB" sz="1600" kern="1200" dirty="0">
            <a:latin typeface="Arial" pitchFamily="34" charset="0"/>
            <a:cs typeface="Arial" pitchFamily="34" charset="0"/>
          </a:endParaRPr>
        </a:p>
      </dsp:txBody>
      <dsp:txXfrm>
        <a:off x="0" y="1159299"/>
        <a:ext cx="8219256" cy="617400"/>
      </dsp:txXfrm>
    </dsp:sp>
    <dsp:sp modelId="{E0AD81BB-4E99-4516-86A6-06609055A04F}">
      <dsp:nvSpPr>
        <dsp:cNvPr id="0" name=""/>
        <dsp:cNvSpPr/>
      </dsp:nvSpPr>
      <dsp:spPr>
        <a:xfrm>
          <a:off x="410962" y="952660"/>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Mainstream academy with a designated special unit and/or sixth form</a:t>
          </a:r>
          <a:endParaRPr lang="en-GB" sz="1600" b="1" kern="1200" dirty="0">
            <a:solidFill>
              <a:schemeClr val="tx1"/>
            </a:solidFill>
            <a:latin typeface="Arial" pitchFamily="34" charset="0"/>
            <a:cs typeface="Arial" pitchFamily="34" charset="0"/>
          </a:endParaRPr>
        </a:p>
      </dsp:txBody>
      <dsp:txXfrm>
        <a:off x="431137" y="972835"/>
        <a:ext cx="5713129" cy="372930"/>
      </dsp:txXfrm>
    </dsp:sp>
    <dsp:sp modelId="{0A60CA64-3CE1-4C9D-95D9-369FC8DAADC7}">
      <dsp:nvSpPr>
        <dsp:cNvPr id="0" name=""/>
        <dsp:cNvSpPr/>
      </dsp:nvSpPr>
      <dsp:spPr>
        <a:xfrm>
          <a:off x="0" y="2058939"/>
          <a:ext cx="8219256" cy="617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smtClean="0">
              <a:latin typeface="Arial" pitchFamily="34" charset="0"/>
              <a:cs typeface="Arial" pitchFamily="34" charset="0"/>
            </a:rPr>
            <a:t>Place review only</a:t>
          </a:r>
          <a:endParaRPr lang="en-GB" sz="1600" kern="1200" dirty="0">
            <a:latin typeface="Arial" pitchFamily="34" charset="0"/>
            <a:cs typeface="Arial" pitchFamily="34" charset="0"/>
          </a:endParaRPr>
        </a:p>
      </dsp:txBody>
      <dsp:txXfrm>
        <a:off x="0" y="2058939"/>
        <a:ext cx="8219256" cy="617400"/>
      </dsp:txXfrm>
    </dsp:sp>
    <dsp:sp modelId="{48261E7E-BD47-4A83-A30D-4A6DA84ECA53}">
      <dsp:nvSpPr>
        <dsp:cNvPr id="0" name=""/>
        <dsp:cNvSpPr/>
      </dsp:nvSpPr>
      <dsp:spPr>
        <a:xfrm>
          <a:off x="410962" y="1852299"/>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Special and AP academies</a:t>
          </a:r>
          <a:endParaRPr lang="en-GB" sz="1600" b="1" kern="1200" dirty="0">
            <a:solidFill>
              <a:schemeClr val="tx1"/>
            </a:solidFill>
            <a:latin typeface="Arial" pitchFamily="34" charset="0"/>
            <a:cs typeface="Arial" pitchFamily="34" charset="0"/>
          </a:endParaRPr>
        </a:p>
      </dsp:txBody>
      <dsp:txXfrm>
        <a:off x="431137" y="1872474"/>
        <a:ext cx="5713129" cy="372930"/>
      </dsp:txXfrm>
    </dsp:sp>
    <dsp:sp modelId="{672B1F72-871A-48AB-B968-11E10FF0D69F}">
      <dsp:nvSpPr>
        <dsp:cNvPr id="0" name=""/>
        <dsp:cNvSpPr/>
      </dsp:nvSpPr>
      <dsp:spPr>
        <a:xfrm>
          <a:off x="0" y="2958579"/>
          <a:ext cx="8219256" cy="617400"/>
        </a:xfrm>
        <a:prstGeom prst="rect">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7906" tIns="291592" rIns="637906" bIns="113792" numCol="1" spcCol="1270" anchor="t" anchorCtr="0">
          <a:noAutofit/>
        </a:bodyPr>
        <a:lstStyle/>
        <a:p>
          <a:pPr marL="171450" lvl="1" indent="-171450" algn="l" defTabSz="711200">
            <a:lnSpc>
              <a:spcPct val="90000"/>
            </a:lnSpc>
            <a:spcBef>
              <a:spcPct val="0"/>
            </a:spcBef>
            <a:spcAft>
              <a:spcPct val="15000"/>
            </a:spcAft>
            <a:buChar char="••"/>
          </a:pPr>
          <a:r>
            <a:rPr lang="en-GB" sz="1600" b="0" kern="1200" dirty="0" smtClean="0">
              <a:solidFill>
                <a:schemeClr val="tx1"/>
              </a:solidFill>
              <a:latin typeface="Arial" pitchFamily="34" charset="0"/>
              <a:cs typeface="Arial" pitchFamily="34" charset="0"/>
            </a:rPr>
            <a:t>Continuing discussions with local authorities on t</a:t>
          </a:r>
          <a:r>
            <a:rPr lang="en-GB" sz="1600" b="0" kern="1200" dirty="0" smtClean="0">
              <a:latin typeface="Arial" pitchFamily="34" charset="0"/>
              <a:cs typeface="Arial" pitchFamily="34" charset="0"/>
            </a:rPr>
            <a:t>op up funding</a:t>
          </a:r>
          <a:endParaRPr lang="en-GB" sz="1600" b="0" kern="1200" dirty="0">
            <a:latin typeface="Arial" pitchFamily="34" charset="0"/>
            <a:cs typeface="Arial" pitchFamily="34" charset="0"/>
          </a:endParaRPr>
        </a:p>
      </dsp:txBody>
      <dsp:txXfrm>
        <a:off x="0" y="2958579"/>
        <a:ext cx="8219256" cy="617400"/>
      </dsp:txXfrm>
    </dsp:sp>
    <dsp:sp modelId="{68BB3A5D-9103-4AE3-935E-9D1448F37744}">
      <dsp:nvSpPr>
        <dsp:cNvPr id="0" name=""/>
        <dsp:cNvSpPr/>
      </dsp:nvSpPr>
      <dsp:spPr>
        <a:xfrm>
          <a:off x="410962" y="2751939"/>
          <a:ext cx="5753479" cy="413280"/>
        </a:xfrm>
        <a:prstGeom prst="round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468" tIns="0" rIns="217468" bIns="0"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tx1"/>
              </a:solidFill>
              <a:latin typeface="Arial" pitchFamily="34" charset="0"/>
              <a:cs typeface="Arial" pitchFamily="34" charset="0"/>
            </a:rPr>
            <a:t>All academies</a:t>
          </a:r>
          <a:endParaRPr lang="en-GB" sz="1600" b="1" kern="1200" dirty="0">
            <a:solidFill>
              <a:schemeClr val="tx1"/>
            </a:solidFill>
            <a:latin typeface="Arial" pitchFamily="34" charset="0"/>
            <a:cs typeface="Arial" pitchFamily="34" charset="0"/>
          </a:endParaRPr>
        </a:p>
      </dsp:txBody>
      <dsp:txXfrm>
        <a:off x="431137" y="2772114"/>
        <a:ext cx="5713129"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3961A-10ED-4F18-909C-6A9170A159B9}">
      <dsp:nvSpPr>
        <dsp:cNvPr id="0" name=""/>
        <dsp:cNvSpPr/>
      </dsp:nvSpPr>
      <dsp:spPr>
        <a:xfrm>
          <a:off x="814628" y="2143758"/>
          <a:ext cx="1036185" cy="1971394"/>
        </a:xfrm>
        <a:custGeom>
          <a:avLst/>
          <a:gdLst/>
          <a:ahLst/>
          <a:cxnLst/>
          <a:rect l="0" t="0" r="0" b="0"/>
          <a:pathLst>
            <a:path>
              <a:moveTo>
                <a:pt x="0" y="0"/>
              </a:moveTo>
              <a:lnTo>
                <a:pt x="518092" y="0"/>
              </a:lnTo>
              <a:lnTo>
                <a:pt x="518092" y="1971394"/>
              </a:lnTo>
              <a:lnTo>
                <a:pt x="1036185" y="19713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kern="1200"/>
        </a:p>
      </dsp:txBody>
      <dsp:txXfrm>
        <a:off x="1277043" y="3073778"/>
        <a:ext cx="111356" cy="111356"/>
      </dsp:txXfrm>
    </dsp:sp>
    <dsp:sp modelId="{3489CF77-81A7-4E43-80DE-EF0962E58EB3}">
      <dsp:nvSpPr>
        <dsp:cNvPr id="0" name=""/>
        <dsp:cNvSpPr/>
      </dsp:nvSpPr>
      <dsp:spPr>
        <a:xfrm>
          <a:off x="814628" y="2143758"/>
          <a:ext cx="1036185" cy="953108"/>
        </a:xfrm>
        <a:custGeom>
          <a:avLst/>
          <a:gdLst/>
          <a:ahLst/>
          <a:cxnLst/>
          <a:rect l="0" t="0" r="0" b="0"/>
          <a:pathLst>
            <a:path>
              <a:moveTo>
                <a:pt x="0" y="0"/>
              </a:moveTo>
              <a:lnTo>
                <a:pt x="518092" y="0"/>
              </a:lnTo>
              <a:lnTo>
                <a:pt x="518092" y="953108"/>
              </a:lnTo>
              <a:lnTo>
                <a:pt x="1036185" y="953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7524" y="2585116"/>
        <a:ext cx="70393" cy="70393"/>
      </dsp:txXfrm>
    </dsp:sp>
    <dsp:sp modelId="{EC76E205-FC6C-47C0-8789-6308019F5218}">
      <dsp:nvSpPr>
        <dsp:cNvPr id="0" name=""/>
        <dsp:cNvSpPr/>
      </dsp:nvSpPr>
      <dsp:spPr>
        <a:xfrm>
          <a:off x="814628" y="2032862"/>
          <a:ext cx="1036185" cy="91440"/>
        </a:xfrm>
        <a:custGeom>
          <a:avLst/>
          <a:gdLst/>
          <a:ahLst/>
          <a:cxnLst/>
          <a:rect l="0" t="0" r="0" b="0"/>
          <a:pathLst>
            <a:path>
              <a:moveTo>
                <a:pt x="0" y="110896"/>
              </a:moveTo>
              <a:lnTo>
                <a:pt x="518092" y="110896"/>
              </a:lnTo>
              <a:lnTo>
                <a:pt x="518092" y="45720"/>
              </a:lnTo>
              <a:lnTo>
                <a:pt x="1036185"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306765" y="2052626"/>
        <a:ext cx="51911" cy="51911"/>
      </dsp:txXfrm>
    </dsp:sp>
    <dsp:sp modelId="{BCCDEFA1-7DAB-4D9A-9125-77789B1912E2}">
      <dsp:nvSpPr>
        <dsp:cNvPr id="0" name=""/>
        <dsp:cNvSpPr/>
      </dsp:nvSpPr>
      <dsp:spPr>
        <a:xfrm>
          <a:off x="814628" y="1199276"/>
          <a:ext cx="1036185" cy="944482"/>
        </a:xfrm>
        <a:custGeom>
          <a:avLst/>
          <a:gdLst/>
          <a:ahLst/>
          <a:cxnLst/>
          <a:rect l="0" t="0" r="0" b="0"/>
          <a:pathLst>
            <a:path>
              <a:moveTo>
                <a:pt x="0" y="944482"/>
              </a:moveTo>
              <a:lnTo>
                <a:pt x="518092" y="944482"/>
              </a:lnTo>
              <a:lnTo>
                <a:pt x="518092" y="0"/>
              </a:lnTo>
              <a:lnTo>
                <a:pt x="10361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7670" y="1636466"/>
        <a:ext cx="70102" cy="70102"/>
      </dsp:txXfrm>
    </dsp:sp>
    <dsp:sp modelId="{D036C2FB-54DF-4358-B936-D7E436479D80}">
      <dsp:nvSpPr>
        <dsp:cNvPr id="0" name=""/>
        <dsp:cNvSpPr/>
      </dsp:nvSpPr>
      <dsp:spPr>
        <a:xfrm>
          <a:off x="814628" y="365390"/>
          <a:ext cx="1036185" cy="1778368"/>
        </a:xfrm>
        <a:custGeom>
          <a:avLst/>
          <a:gdLst/>
          <a:ahLst/>
          <a:cxnLst/>
          <a:rect l="0" t="0" r="0" b="0"/>
          <a:pathLst>
            <a:path>
              <a:moveTo>
                <a:pt x="0" y="1778368"/>
              </a:moveTo>
              <a:lnTo>
                <a:pt x="518092" y="1778368"/>
              </a:lnTo>
              <a:lnTo>
                <a:pt x="518092" y="0"/>
              </a:lnTo>
              <a:lnTo>
                <a:pt x="103618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81265" y="1203119"/>
        <a:ext cx="102911" cy="102911"/>
      </dsp:txXfrm>
    </dsp:sp>
    <dsp:sp modelId="{DE53FADD-876C-4E74-ADF3-C4DA082E5BDD}">
      <dsp:nvSpPr>
        <dsp:cNvPr id="0" name=""/>
        <dsp:cNvSpPr/>
      </dsp:nvSpPr>
      <dsp:spPr>
        <a:xfrm rot="16200000">
          <a:off x="-1736444" y="1736444"/>
          <a:ext cx="4287517" cy="814628"/>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Arial" pitchFamily="34" charset="0"/>
              <a:cs typeface="Arial" pitchFamily="34" charset="0"/>
            </a:rPr>
            <a:t>Local</a:t>
          </a:r>
          <a:r>
            <a:rPr lang="en-GB" sz="5600" kern="1200" dirty="0" smtClean="0"/>
            <a:t> </a:t>
          </a:r>
          <a:r>
            <a:rPr lang="en-GB" sz="3200" kern="1200" dirty="0" smtClean="0">
              <a:latin typeface="Arial" pitchFamily="34" charset="0"/>
              <a:cs typeface="Arial" pitchFamily="34" charset="0"/>
            </a:rPr>
            <a:t>Authority</a:t>
          </a:r>
          <a:endParaRPr lang="en-GB" sz="5600" kern="1200" dirty="0">
            <a:latin typeface="Arial" pitchFamily="34" charset="0"/>
            <a:cs typeface="Arial" pitchFamily="34" charset="0"/>
          </a:endParaRPr>
        </a:p>
      </dsp:txBody>
      <dsp:txXfrm>
        <a:off x="-1736444" y="1736444"/>
        <a:ext cx="4287517" cy="814628"/>
      </dsp:txXfrm>
    </dsp:sp>
    <dsp:sp modelId="{B9DE6646-C5B4-4500-A1C7-2E91C38E67B7}">
      <dsp:nvSpPr>
        <dsp:cNvPr id="0" name=""/>
        <dsp:cNvSpPr/>
      </dsp:nvSpPr>
      <dsp:spPr>
        <a:xfrm>
          <a:off x="1850814" y="3495"/>
          <a:ext cx="5876995" cy="723789"/>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Prime responsibility for planning and funding high needs provision</a:t>
          </a:r>
          <a:endParaRPr lang="en-GB" sz="2000" b="0" kern="1200" dirty="0">
            <a:solidFill>
              <a:schemeClr val="tx1"/>
            </a:solidFill>
          </a:endParaRPr>
        </a:p>
      </dsp:txBody>
      <dsp:txXfrm>
        <a:off x="1850814" y="3495"/>
        <a:ext cx="5876995" cy="723789"/>
      </dsp:txXfrm>
    </dsp:sp>
    <dsp:sp modelId="{2E12DAF1-2FE1-4440-977F-B88657E6A1D5}">
      <dsp:nvSpPr>
        <dsp:cNvPr id="0" name=""/>
        <dsp:cNvSpPr/>
      </dsp:nvSpPr>
      <dsp:spPr>
        <a:xfrm>
          <a:off x="1850814" y="930941"/>
          <a:ext cx="5871571" cy="536669"/>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Working with academies, schools and schools forum</a:t>
          </a:r>
          <a:endParaRPr lang="en-GB" sz="2000" b="0" kern="1200" dirty="0">
            <a:solidFill>
              <a:schemeClr val="tx1"/>
            </a:solidFill>
            <a:latin typeface="Arial" pitchFamily="34" charset="0"/>
            <a:cs typeface="Arial" pitchFamily="34" charset="0"/>
          </a:endParaRPr>
        </a:p>
      </dsp:txBody>
      <dsp:txXfrm>
        <a:off x="1850814" y="930941"/>
        <a:ext cx="5871571" cy="536669"/>
      </dsp:txXfrm>
    </dsp:sp>
    <dsp:sp modelId="{A33FACCF-DEC9-462A-8CF2-EDDD77A4B0C4}">
      <dsp:nvSpPr>
        <dsp:cNvPr id="0" name=""/>
        <dsp:cNvSpPr/>
      </dsp:nvSpPr>
      <dsp:spPr>
        <a:xfrm>
          <a:off x="1850814" y="1671268"/>
          <a:ext cx="5876995" cy="814628"/>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Work with institutions and other LAs to review distribution of places </a:t>
          </a:r>
        </a:p>
      </dsp:txBody>
      <dsp:txXfrm>
        <a:off x="1850814" y="1671268"/>
        <a:ext cx="5876995" cy="814628"/>
      </dsp:txXfrm>
    </dsp:sp>
    <dsp:sp modelId="{E5BBF45C-69F8-42FC-B1AA-AA062B20C516}">
      <dsp:nvSpPr>
        <dsp:cNvPr id="0" name=""/>
        <dsp:cNvSpPr/>
      </dsp:nvSpPr>
      <dsp:spPr>
        <a:xfrm>
          <a:off x="1850814" y="2689553"/>
          <a:ext cx="5876995" cy="814628"/>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Embed other aspects of high needs funding and SEN reforms</a:t>
          </a:r>
        </a:p>
      </dsp:txBody>
      <dsp:txXfrm>
        <a:off x="1850814" y="2689553"/>
        <a:ext cx="5876995" cy="814628"/>
      </dsp:txXfrm>
    </dsp:sp>
    <dsp:sp modelId="{5B8B793F-1CB9-4650-B5E7-816F074C9985}">
      <dsp:nvSpPr>
        <dsp:cNvPr id="0" name=""/>
        <dsp:cNvSpPr/>
      </dsp:nvSpPr>
      <dsp:spPr>
        <a:xfrm>
          <a:off x="1850814" y="3707839"/>
          <a:ext cx="5876995" cy="814628"/>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Review and confirm individual pupil/student placements and associated top-up funding</a:t>
          </a:r>
          <a:endParaRPr lang="en-GB" sz="2000" b="0" kern="1200" dirty="0">
            <a:solidFill>
              <a:schemeClr val="tx1"/>
            </a:solidFill>
            <a:latin typeface="Arial" pitchFamily="34" charset="0"/>
            <a:cs typeface="Arial" pitchFamily="34" charset="0"/>
          </a:endParaRPr>
        </a:p>
      </dsp:txBody>
      <dsp:txXfrm>
        <a:off x="1850814" y="3707839"/>
        <a:ext cx="5876995" cy="814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D44C6-4235-41E7-91D0-C80D52CDFAE0}">
      <dsp:nvSpPr>
        <dsp:cNvPr id="0" name=""/>
        <dsp:cNvSpPr/>
      </dsp:nvSpPr>
      <dsp:spPr>
        <a:xfrm>
          <a:off x="834763" y="2196745"/>
          <a:ext cx="960092" cy="1909230"/>
        </a:xfrm>
        <a:custGeom>
          <a:avLst/>
          <a:gdLst/>
          <a:ahLst/>
          <a:cxnLst/>
          <a:rect l="0" t="0" r="0" b="0"/>
          <a:pathLst>
            <a:path>
              <a:moveTo>
                <a:pt x="0" y="0"/>
              </a:moveTo>
              <a:lnTo>
                <a:pt x="480046" y="0"/>
              </a:lnTo>
              <a:lnTo>
                <a:pt x="480046" y="1909230"/>
              </a:lnTo>
              <a:lnTo>
                <a:pt x="960092" y="190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kern="1200"/>
        </a:p>
      </dsp:txBody>
      <dsp:txXfrm>
        <a:off x="1261383" y="3097935"/>
        <a:ext cx="106851" cy="106851"/>
      </dsp:txXfrm>
    </dsp:sp>
    <dsp:sp modelId="{3489CF77-81A7-4E43-80DE-EF0962E58EB3}">
      <dsp:nvSpPr>
        <dsp:cNvPr id="0" name=""/>
        <dsp:cNvSpPr/>
      </dsp:nvSpPr>
      <dsp:spPr>
        <a:xfrm>
          <a:off x="834763" y="2196745"/>
          <a:ext cx="960092" cy="867495"/>
        </a:xfrm>
        <a:custGeom>
          <a:avLst/>
          <a:gdLst/>
          <a:ahLst/>
          <a:cxnLst/>
          <a:rect l="0" t="0" r="0" b="0"/>
          <a:pathLst>
            <a:path>
              <a:moveTo>
                <a:pt x="0" y="0"/>
              </a:moveTo>
              <a:lnTo>
                <a:pt x="480046" y="0"/>
              </a:lnTo>
              <a:lnTo>
                <a:pt x="480046" y="867495"/>
              </a:lnTo>
              <a:lnTo>
                <a:pt x="960092" y="8674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82460" y="2598144"/>
        <a:ext cx="64697" cy="64697"/>
      </dsp:txXfrm>
    </dsp:sp>
    <dsp:sp modelId="{EC76E205-FC6C-47C0-8789-6308019F5218}">
      <dsp:nvSpPr>
        <dsp:cNvPr id="0" name=""/>
        <dsp:cNvSpPr/>
      </dsp:nvSpPr>
      <dsp:spPr>
        <a:xfrm>
          <a:off x="834763" y="2020787"/>
          <a:ext cx="960092" cy="175958"/>
        </a:xfrm>
        <a:custGeom>
          <a:avLst/>
          <a:gdLst/>
          <a:ahLst/>
          <a:cxnLst/>
          <a:rect l="0" t="0" r="0" b="0"/>
          <a:pathLst>
            <a:path>
              <a:moveTo>
                <a:pt x="0" y="175958"/>
              </a:moveTo>
              <a:lnTo>
                <a:pt x="480046" y="175958"/>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90407" y="2084364"/>
        <a:ext cx="48804" cy="48804"/>
      </dsp:txXfrm>
    </dsp:sp>
    <dsp:sp modelId="{BCCDEFA1-7DAB-4D9A-9125-77789B1912E2}">
      <dsp:nvSpPr>
        <dsp:cNvPr id="0" name=""/>
        <dsp:cNvSpPr/>
      </dsp:nvSpPr>
      <dsp:spPr>
        <a:xfrm>
          <a:off x="834763" y="1167663"/>
          <a:ext cx="960092" cy="1029082"/>
        </a:xfrm>
        <a:custGeom>
          <a:avLst/>
          <a:gdLst/>
          <a:ahLst/>
          <a:cxnLst/>
          <a:rect l="0" t="0" r="0" b="0"/>
          <a:pathLst>
            <a:path>
              <a:moveTo>
                <a:pt x="0" y="1029082"/>
              </a:moveTo>
              <a:lnTo>
                <a:pt x="480046" y="1029082"/>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79624" y="1647019"/>
        <a:ext cx="70370" cy="70370"/>
      </dsp:txXfrm>
    </dsp:sp>
    <dsp:sp modelId="{D036C2FB-54DF-4358-B936-D7E436479D80}">
      <dsp:nvSpPr>
        <dsp:cNvPr id="0" name=""/>
        <dsp:cNvSpPr/>
      </dsp:nvSpPr>
      <dsp:spPr>
        <a:xfrm>
          <a:off x="834763" y="416489"/>
          <a:ext cx="960092" cy="1780256"/>
        </a:xfrm>
        <a:custGeom>
          <a:avLst/>
          <a:gdLst/>
          <a:ahLst/>
          <a:cxnLst/>
          <a:rect l="0" t="0" r="0" b="0"/>
          <a:pathLst>
            <a:path>
              <a:moveTo>
                <a:pt x="0" y="1780256"/>
              </a:moveTo>
              <a:lnTo>
                <a:pt x="480046" y="1780256"/>
              </a:lnTo>
              <a:lnTo>
                <a:pt x="480046" y="0"/>
              </a:lnTo>
              <a:lnTo>
                <a:pt x="96009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1264243" y="1256051"/>
        <a:ext cx="101132" cy="101132"/>
      </dsp:txXfrm>
    </dsp:sp>
    <dsp:sp modelId="{DE53FADD-876C-4E74-ADF3-C4DA082E5BDD}">
      <dsp:nvSpPr>
        <dsp:cNvPr id="0" name=""/>
        <dsp:cNvSpPr/>
      </dsp:nvSpPr>
      <dsp:spPr>
        <a:xfrm rot="16200000">
          <a:off x="-1779364" y="1779364"/>
          <a:ext cx="4393491" cy="834763"/>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itchFamily="34" charset="0"/>
              <a:cs typeface="Arial" pitchFamily="34" charset="0"/>
            </a:rPr>
            <a:t>Education Funding Agency</a:t>
          </a:r>
          <a:endParaRPr lang="en-GB" sz="2000" b="1" kern="1200" dirty="0">
            <a:latin typeface="Arial" pitchFamily="34" charset="0"/>
            <a:cs typeface="Arial" pitchFamily="34" charset="0"/>
          </a:endParaRPr>
        </a:p>
      </dsp:txBody>
      <dsp:txXfrm>
        <a:off x="-1779364" y="1779364"/>
        <a:ext cx="4393491" cy="834763"/>
      </dsp:txXfrm>
    </dsp:sp>
    <dsp:sp modelId="{B9DE6646-C5B4-4500-A1C7-2E91C38E67B7}">
      <dsp:nvSpPr>
        <dsp:cNvPr id="0" name=""/>
        <dsp:cNvSpPr/>
      </dsp:nvSpPr>
      <dsp:spPr>
        <a:xfrm>
          <a:off x="1794855" y="100606"/>
          <a:ext cx="6022256" cy="631765"/>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Support LAs on high needs funding issues</a:t>
          </a:r>
          <a:endParaRPr lang="en-GB" sz="2000" b="0" kern="1200" dirty="0">
            <a:solidFill>
              <a:schemeClr val="tx1"/>
            </a:solidFill>
          </a:endParaRPr>
        </a:p>
      </dsp:txBody>
      <dsp:txXfrm>
        <a:off x="1794855" y="100606"/>
        <a:ext cx="6022256" cy="631765"/>
      </dsp:txXfrm>
    </dsp:sp>
    <dsp:sp modelId="{2E12DAF1-2FE1-4440-977F-B88657E6A1D5}">
      <dsp:nvSpPr>
        <dsp:cNvPr id="0" name=""/>
        <dsp:cNvSpPr/>
      </dsp:nvSpPr>
      <dsp:spPr>
        <a:xfrm>
          <a:off x="1794855" y="892696"/>
          <a:ext cx="6016698" cy="549933"/>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Support LAs’ places review activity</a:t>
          </a:r>
          <a:endParaRPr lang="en-GB" sz="2000" b="0" kern="1200" dirty="0">
            <a:solidFill>
              <a:schemeClr val="tx1"/>
            </a:solidFill>
          </a:endParaRPr>
        </a:p>
      </dsp:txBody>
      <dsp:txXfrm>
        <a:off x="1794855" y="892696"/>
        <a:ext cx="6016698" cy="549933"/>
      </dsp:txXfrm>
    </dsp:sp>
    <dsp:sp modelId="{A33FACCF-DEC9-462A-8CF2-EDDD77A4B0C4}">
      <dsp:nvSpPr>
        <dsp:cNvPr id="0" name=""/>
        <dsp:cNvSpPr/>
      </dsp:nvSpPr>
      <dsp:spPr>
        <a:xfrm>
          <a:off x="1794855" y="1603405"/>
          <a:ext cx="6022256" cy="834763"/>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Consider submissions from LAs and institutions’ exceptional cases</a:t>
          </a:r>
        </a:p>
      </dsp:txBody>
      <dsp:txXfrm>
        <a:off x="1794855" y="1603405"/>
        <a:ext cx="6022256" cy="834763"/>
      </dsp:txXfrm>
    </dsp:sp>
    <dsp:sp modelId="{E5BBF45C-69F8-42FC-B1AA-AA062B20C516}">
      <dsp:nvSpPr>
        <dsp:cNvPr id="0" name=""/>
        <dsp:cNvSpPr/>
      </dsp:nvSpPr>
      <dsp:spPr>
        <a:xfrm>
          <a:off x="1794855" y="2646859"/>
          <a:ext cx="6022256" cy="834763"/>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Provide final DSG allocations to LAs and other funding allocations to institutions, including academies</a:t>
          </a:r>
        </a:p>
      </dsp:txBody>
      <dsp:txXfrm>
        <a:off x="1794855" y="2646859"/>
        <a:ext cx="6022256" cy="834763"/>
      </dsp:txXfrm>
    </dsp:sp>
    <dsp:sp modelId="{EEB24CF1-4A70-4AB1-AF97-74BAE19FAABB}">
      <dsp:nvSpPr>
        <dsp:cNvPr id="0" name=""/>
        <dsp:cNvSpPr/>
      </dsp:nvSpPr>
      <dsp:spPr>
        <a:xfrm>
          <a:off x="1794855" y="3690314"/>
          <a:ext cx="6022256" cy="831324"/>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b="0" kern="1200" dirty="0" smtClean="0">
              <a:solidFill>
                <a:schemeClr val="tx1"/>
              </a:solidFill>
              <a:latin typeface="Arial" pitchFamily="34" charset="0"/>
              <a:cs typeface="Arial" pitchFamily="34" charset="0"/>
            </a:rPr>
            <a:t>For academies, high needs place funding will be in funding allocation (FAP)</a:t>
          </a:r>
        </a:p>
      </dsp:txBody>
      <dsp:txXfrm>
        <a:off x="1794855" y="3690314"/>
        <a:ext cx="6022256" cy="8313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6E205-FC6C-47C0-8789-6308019F5218}">
      <dsp:nvSpPr>
        <dsp:cNvPr id="0" name=""/>
        <dsp:cNvSpPr/>
      </dsp:nvSpPr>
      <dsp:spPr>
        <a:xfrm>
          <a:off x="859932" y="2262981"/>
          <a:ext cx="864972" cy="1480456"/>
        </a:xfrm>
        <a:custGeom>
          <a:avLst/>
          <a:gdLst/>
          <a:ahLst/>
          <a:cxnLst/>
          <a:rect l="0" t="0" r="0" b="0"/>
          <a:pathLst>
            <a:path>
              <a:moveTo>
                <a:pt x="0" y="0"/>
              </a:moveTo>
              <a:lnTo>
                <a:pt x="432486" y="0"/>
              </a:lnTo>
              <a:lnTo>
                <a:pt x="432486" y="1480456"/>
              </a:lnTo>
              <a:lnTo>
                <a:pt x="864972" y="14804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1249553" y="2960344"/>
        <a:ext cx="85731" cy="85731"/>
      </dsp:txXfrm>
    </dsp:sp>
    <dsp:sp modelId="{BE4EAF50-3532-4A23-AACB-0531407B7149}">
      <dsp:nvSpPr>
        <dsp:cNvPr id="0" name=""/>
        <dsp:cNvSpPr/>
      </dsp:nvSpPr>
      <dsp:spPr>
        <a:xfrm>
          <a:off x="859932" y="2262981"/>
          <a:ext cx="864972" cy="405540"/>
        </a:xfrm>
        <a:custGeom>
          <a:avLst/>
          <a:gdLst/>
          <a:ahLst/>
          <a:cxnLst/>
          <a:rect l="0" t="0" r="0" b="0"/>
          <a:pathLst>
            <a:path>
              <a:moveTo>
                <a:pt x="0" y="0"/>
              </a:moveTo>
              <a:lnTo>
                <a:pt x="432486" y="0"/>
              </a:lnTo>
              <a:lnTo>
                <a:pt x="432486" y="405540"/>
              </a:lnTo>
              <a:lnTo>
                <a:pt x="864972" y="4055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68536" y="2441868"/>
        <a:ext cx="47766" cy="47766"/>
      </dsp:txXfrm>
    </dsp:sp>
    <dsp:sp modelId="{BCCDEFA1-7DAB-4D9A-9125-77789B1912E2}">
      <dsp:nvSpPr>
        <dsp:cNvPr id="0" name=""/>
        <dsp:cNvSpPr/>
      </dsp:nvSpPr>
      <dsp:spPr>
        <a:xfrm>
          <a:off x="859932" y="1740314"/>
          <a:ext cx="864972" cy="522667"/>
        </a:xfrm>
        <a:custGeom>
          <a:avLst/>
          <a:gdLst/>
          <a:ahLst/>
          <a:cxnLst/>
          <a:rect l="0" t="0" r="0" b="0"/>
          <a:pathLst>
            <a:path>
              <a:moveTo>
                <a:pt x="0" y="522667"/>
              </a:moveTo>
              <a:lnTo>
                <a:pt x="432486" y="522667"/>
              </a:lnTo>
              <a:lnTo>
                <a:pt x="432486" y="0"/>
              </a:lnTo>
              <a:lnTo>
                <a:pt x="8649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1267153" y="1976382"/>
        <a:ext cx="50531" cy="50531"/>
      </dsp:txXfrm>
    </dsp:sp>
    <dsp:sp modelId="{D036C2FB-54DF-4358-B936-D7E436479D80}">
      <dsp:nvSpPr>
        <dsp:cNvPr id="0" name=""/>
        <dsp:cNvSpPr/>
      </dsp:nvSpPr>
      <dsp:spPr>
        <a:xfrm>
          <a:off x="859932" y="797316"/>
          <a:ext cx="864972" cy="1465665"/>
        </a:xfrm>
        <a:custGeom>
          <a:avLst/>
          <a:gdLst/>
          <a:ahLst/>
          <a:cxnLst/>
          <a:rect l="0" t="0" r="0" b="0"/>
          <a:pathLst>
            <a:path>
              <a:moveTo>
                <a:pt x="0" y="1465665"/>
              </a:moveTo>
              <a:lnTo>
                <a:pt x="432486" y="1465665"/>
              </a:lnTo>
              <a:lnTo>
                <a:pt x="432486" y="0"/>
              </a:lnTo>
              <a:lnTo>
                <a:pt x="86497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1249872" y="1487602"/>
        <a:ext cx="85093" cy="85093"/>
      </dsp:txXfrm>
    </dsp:sp>
    <dsp:sp modelId="{DE53FADD-876C-4E74-ADF3-C4DA082E5BDD}">
      <dsp:nvSpPr>
        <dsp:cNvPr id="0" name=""/>
        <dsp:cNvSpPr/>
      </dsp:nvSpPr>
      <dsp:spPr>
        <a:xfrm rot="16200000">
          <a:off x="-1833015" y="1833015"/>
          <a:ext cx="4525963" cy="859932"/>
        </a:xfrm>
        <a:prstGeom prst="rect">
          <a:avLst/>
        </a:prstGeom>
        <a:solidFill>
          <a:srgbClr val="104F7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itchFamily="34" charset="0"/>
              <a:cs typeface="Arial" pitchFamily="34" charset="0"/>
            </a:rPr>
            <a:t>Institutions</a:t>
          </a:r>
          <a:endParaRPr lang="en-GB" sz="5600" b="1" kern="1200" dirty="0">
            <a:latin typeface="Arial" pitchFamily="34" charset="0"/>
            <a:cs typeface="Arial" pitchFamily="34" charset="0"/>
          </a:endParaRPr>
        </a:p>
      </dsp:txBody>
      <dsp:txXfrm>
        <a:off x="-1833015" y="1833015"/>
        <a:ext cx="4525963" cy="859932"/>
      </dsp:txXfrm>
    </dsp:sp>
    <dsp:sp modelId="{B9DE6646-C5B4-4500-A1C7-2E91C38E67B7}">
      <dsp:nvSpPr>
        <dsp:cNvPr id="0" name=""/>
        <dsp:cNvSpPr/>
      </dsp:nvSpPr>
      <dsp:spPr>
        <a:xfrm>
          <a:off x="1724905" y="352558"/>
          <a:ext cx="6185870" cy="889514"/>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Get involved in places review activity with LAs commissioning places</a:t>
          </a:r>
          <a:endParaRPr lang="en-GB" sz="2000" b="0" kern="1200" dirty="0">
            <a:solidFill>
              <a:schemeClr val="tx1"/>
            </a:solidFill>
          </a:endParaRPr>
        </a:p>
      </dsp:txBody>
      <dsp:txXfrm>
        <a:off x="1724905" y="352558"/>
        <a:ext cx="6185870" cy="889514"/>
      </dsp:txXfrm>
    </dsp:sp>
    <dsp:sp modelId="{2E12DAF1-2FE1-4440-977F-B88657E6A1D5}">
      <dsp:nvSpPr>
        <dsp:cNvPr id="0" name=""/>
        <dsp:cNvSpPr/>
      </dsp:nvSpPr>
      <dsp:spPr>
        <a:xfrm>
          <a:off x="1724905" y="1457056"/>
          <a:ext cx="6198112" cy="566515"/>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Accurately complete the school census in October</a:t>
          </a:r>
          <a:endParaRPr lang="en-GB" sz="2000" b="0" kern="1200" dirty="0">
            <a:solidFill>
              <a:schemeClr val="tx1"/>
            </a:solidFill>
          </a:endParaRPr>
        </a:p>
      </dsp:txBody>
      <dsp:txXfrm>
        <a:off x="1724905" y="1457056"/>
        <a:ext cx="6198112" cy="566515"/>
      </dsp:txXfrm>
    </dsp:sp>
    <dsp:sp modelId="{8C6E609D-6798-49BC-BB8C-750FC2A46B94}">
      <dsp:nvSpPr>
        <dsp:cNvPr id="0" name=""/>
        <dsp:cNvSpPr/>
      </dsp:nvSpPr>
      <dsp:spPr>
        <a:xfrm>
          <a:off x="1724905" y="2238555"/>
          <a:ext cx="6203837" cy="859932"/>
        </a:xfrm>
        <a:prstGeom prst="rect">
          <a:avLst/>
        </a:prstGeom>
        <a:solidFill>
          <a:srgbClr val="CFDC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Check the Funding Allocation Pack (FAP) when it is issued</a:t>
          </a:r>
          <a:endParaRPr lang="en-GB" sz="2000" b="0" kern="1200" dirty="0">
            <a:solidFill>
              <a:schemeClr val="tx1"/>
            </a:solidFill>
            <a:latin typeface="Arial" pitchFamily="34" charset="0"/>
            <a:cs typeface="Arial" pitchFamily="34" charset="0"/>
          </a:endParaRPr>
        </a:p>
      </dsp:txBody>
      <dsp:txXfrm>
        <a:off x="1724905" y="2238555"/>
        <a:ext cx="6203837" cy="859932"/>
      </dsp:txXfrm>
    </dsp:sp>
    <dsp:sp modelId="{A33FACCF-DEC9-462A-8CF2-EDDD77A4B0C4}">
      <dsp:nvSpPr>
        <dsp:cNvPr id="0" name=""/>
        <dsp:cNvSpPr/>
      </dsp:nvSpPr>
      <dsp:spPr>
        <a:xfrm>
          <a:off x="1724905" y="3313471"/>
          <a:ext cx="6203837" cy="859932"/>
        </a:xfrm>
        <a:prstGeom prst="rect">
          <a:avLst/>
        </a:prstGeom>
        <a:solidFill>
          <a:srgbClr val="9FB9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b="0" kern="1200" dirty="0" smtClean="0">
              <a:solidFill>
                <a:schemeClr val="tx1"/>
              </a:solidFill>
              <a:latin typeface="Arial" pitchFamily="34" charset="0"/>
              <a:cs typeface="Arial" pitchFamily="34" charset="0"/>
            </a:rPr>
            <a:t>NB institutions do not need to return any other data</a:t>
          </a:r>
        </a:p>
      </dsp:txBody>
      <dsp:txXfrm>
        <a:off x="1724905" y="3313471"/>
        <a:ext cx="6203837" cy="85993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16/10/2013</a:t>
            </a:fld>
            <a:endParaRPr lang="en-GB" dirty="0"/>
          </a:p>
        </p:txBody>
      </p:sp>
      <p:sp>
        <p:nvSpPr>
          <p:cNvPr id="4" name="Footer Placeholder 3"/>
          <p:cNvSpPr>
            <a:spLocks noGrp="1"/>
          </p:cNvSpPr>
          <p:nvPr>
            <p:ph type="ftr" sz="quarter" idx="2"/>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56792" y="179512"/>
            <a:ext cx="4752528" cy="504056"/>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8640" y="179512"/>
            <a:ext cx="864096" cy="507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92696" y="251520"/>
            <a:ext cx="5400600" cy="405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92696" y="4343400"/>
            <a:ext cx="54006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2"/>
          <p:cNvSpPr>
            <a:spLocks noGrp="1"/>
          </p:cNvSpPr>
          <p:nvPr>
            <p:ph type="dt" sz="quarter" idx="1"/>
          </p:nvPr>
        </p:nvSpPr>
        <p:spPr>
          <a:xfrm>
            <a:off x="-20599" y="8686800"/>
            <a:ext cx="1123157" cy="457200"/>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16/10/2013</a:t>
            </a:fld>
            <a:endParaRPr lang="en-GB" dirty="0"/>
          </a:p>
        </p:txBody>
      </p:sp>
      <p:sp>
        <p:nvSpPr>
          <p:cNvPr id="9" name="Footer Placeholder 3"/>
          <p:cNvSpPr>
            <a:spLocks noGrp="1"/>
          </p:cNvSpPr>
          <p:nvPr>
            <p:ph type="ftr" sz="quarter" idx="4"/>
          </p:nvPr>
        </p:nvSpPr>
        <p:spPr>
          <a:xfrm>
            <a:off x="1268578" y="8686800"/>
            <a:ext cx="4896725" cy="457200"/>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309319" y="8685213"/>
            <a:ext cx="547093" cy="457200"/>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a:p>
        </p:txBody>
      </p:sp>
    </p:spTree>
    <p:extLst>
      <p:ext uri="{BB962C8B-B14F-4D97-AF65-F5344CB8AC3E}">
        <p14:creationId xmlns:p14="http://schemas.microsoft.com/office/powerpoint/2010/main" val="50201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10</a:t>
            </a:fld>
            <a:endParaRPr lang="en-GB"/>
          </a:p>
        </p:txBody>
      </p:sp>
    </p:spTree>
    <p:extLst>
      <p:ext uri="{BB962C8B-B14F-4D97-AF65-F5344CB8AC3E}">
        <p14:creationId xmlns:p14="http://schemas.microsoft.com/office/powerpoint/2010/main" val="432745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11</a:t>
            </a:fld>
            <a:endParaRPr lang="en-GB"/>
          </a:p>
        </p:txBody>
      </p:sp>
    </p:spTree>
    <p:extLst>
      <p:ext uri="{BB962C8B-B14F-4D97-AF65-F5344CB8AC3E}">
        <p14:creationId xmlns:p14="http://schemas.microsoft.com/office/powerpoint/2010/main" val="432745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There is a national funding formula coming in 2015. We will say more about that later in the year.</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We cannot assume that more funds for high needs will be available next year. </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We will not be able to afford a huge increase in high needs places, so local authorities have been asked only to identify where there is a planned change in provision in 2014 which represents a significant increase in places for an institution.</a:t>
            </a:r>
          </a:p>
          <a:p>
            <a:pPr marL="0" indent="0">
              <a:buFont typeface="Arial" panose="020B0604020202020204" pitchFamily="34" charset="0"/>
              <a:buNone/>
            </a:pPr>
            <a:endParaRPr lang="en-GB" b="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12</a:t>
            </a:fld>
            <a:endParaRPr lang="en-GB"/>
          </a:p>
        </p:txBody>
      </p:sp>
    </p:spTree>
    <p:extLst>
      <p:ext uri="{BB962C8B-B14F-4D97-AF65-F5344CB8AC3E}">
        <p14:creationId xmlns:p14="http://schemas.microsoft.com/office/powerpoint/2010/main" val="1223269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13</a:t>
            </a:fld>
            <a:endParaRPr lang="en-GB"/>
          </a:p>
        </p:txBody>
      </p:sp>
    </p:spTree>
    <p:extLst>
      <p:ext uri="{BB962C8B-B14F-4D97-AF65-F5344CB8AC3E}">
        <p14:creationId xmlns:p14="http://schemas.microsoft.com/office/powerpoint/2010/main" val="3827423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CFEF869-D623-4998-A953-5FBC8F820D7A}" type="slidenum">
              <a:rPr lang="en-GB" smtClean="0"/>
              <a:t>14</a:t>
            </a:fld>
            <a:endParaRPr lang="en-GB"/>
          </a:p>
        </p:txBody>
      </p:sp>
    </p:spTree>
    <p:extLst>
      <p:ext uri="{BB962C8B-B14F-4D97-AF65-F5344CB8AC3E}">
        <p14:creationId xmlns:p14="http://schemas.microsoft.com/office/powerpoint/2010/main" val="1742155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xfrm>
            <a:off x="692150" y="250825"/>
            <a:ext cx="5400675" cy="4051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b="0" dirty="0" smtClean="0">
              <a:latin typeface="Arial" panose="020B0604020202020204" pitchFamily="34" charset="0"/>
              <a:cs typeface="Arial" panose="020B0604020202020204" pitchFamily="34" charset="0"/>
            </a:endParaRPr>
          </a:p>
          <a:p>
            <a:pPr eaLnBrk="1" hangingPunct="1"/>
            <a:r>
              <a:rPr lang="en-GB" b="0" dirty="0" smtClean="0">
                <a:latin typeface="Arial" panose="020B0604020202020204" pitchFamily="34" charset="0"/>
                <a:cs typeface="Arial" panose="020B0604020202020204" pitchFamily="34" charset="0"/>
              </a:rPr>
              <a:t>Please do provide feedback on this presentation – this can be done via the Feedback tab.  </a:t>
            </a:r>
          </a:p>
          <a:p>
            <a:pPr eaLnBrk="1" hangingPunct="1"/>
            <a:endParaRPr lang="en-GB" b="0" dirty="0" smtClean="0">
              <a:latin typeface="Arial" panose="020B0604020202020204" pitchFamily="34" charset="0"/>
              <a:cs typeface="Arial" panose="020B0604020202020204" pitchFamily="34" charset="0"/>
            </a:endParaRPr>
          </a:p>
          <a:p>
            <a:pPr eaLnBrk="1" hangingPunct="1"/>
            <a:r>
              <a:rPr lang="en-GB" b="0" dirty="0" smtClean="0">
                <a:latin typeface="Arial" panose="020B0604020202020204" pitchFamily="34" charset="0"/>
                <a:cs typeface="Arial" panose="020B0604020202020204" pitchFamily="34" charset="0"/>
              </a:rPr>
              <a:t>We’ll respond to your feedback on the Live Group website.</a:t>
            </a:r>
          </a:p>
          <a:p>
            <a:pPr eaLnBrk="1" hangingPunct="1"/>
            <a:endParaRPr lang="en-GB" b="0" dirty="0" smtClean="0">
              <a:latin typeface="Arial" panose="020B0604020202020204" pitchFamily="34" charset="0"/>
              <a:cs typeface="Arial" panose="020B0604020202020204" pitchFamily="34" charset="0"/>
            </a:endParaRPr>
          </a:p>
          <a:p>
            <a:pPr eaLnBrk="1" hangingPunct="1"/>
            <a:r>
              <a:rPr lang="en-GB" b="0" dirty="0" smtClean="0">
                <a:latin typeface="Arial" panose="020B0604020202020204" pitchFamily="34" charset="0"/>
                <a:cs typeface="Arial" panose="020B0604020202020204" pitchFamily="34" charset="0"/>
              </a:rPr>
              <a:t>Webinar dates will be advertised via the Ebulletin and Live Group website</a:t>
            </a:r>
          </a:p>
          <a:p>
            <a:pPr eaLnBrk="1" hangingPunct="1"/>
            <a:endParaRPr lang="en-GB" b="0" dirty="0" smtClean="0">
              <a:latin typeface="Arial" panose="020B0604020202020204" pitchFamily="34" charset="0"/>
              <a:cs typeface="Arial" panose="020B0604020202020204" pitchFamily="34" charset="0"/>
            </a:endParaRPr>
          </a:p>
          <a:p>
            <a:pPr eaLnBrk="1" hangingPunct="1"/>
            <a:r>
              <a:rPr lang="en-GB" b="0" dirty="0" smtClean="0">
                <a:latin typeface="Arial" panose="020B0604020202020204" pitchFamily="34" charset="0"/>
                <a:cs typeface="Arial" panose="020B0604020202020204" pitchFamily="34" charset="0"/>
              </a:rPr>
              <a:t>Recordings of the webinars will be available for viewing up to the end of March.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FEF869-D623-4998-A953-5FBC8F820D7A}" type="slidenum">
              <a:rPr lang="en-GB" smtClean="0"/>
              <a:t>2</a:t>
            </a:fld>
            <a:endParaRPr lang="en-GB"/>
          </a:p>
        </p:txBody>
      </p:sp>
    </p:spTree>
    <p:extLst>
      <p:ext uri="{BB962C8B-B14F-4D97-AF65-F5344CB8AC3E}">
        <p14:creationId xmlns:p14="http://schemas.microsoft.com/office/powerpoint/2010/main" val="1990102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Currently in first year</a:t>
            </a:r>
            <a:r>
              <a:rPr lang="en-GB" sz="1200" b="0" kern="1200" baseline="0" dirty="0" smtClean="0">
                <a:solidFill>
                  <a:schemeClr val="tx1"/>
                </a:solidFill>
                <a:effectLst/>
                <a:latin typeface="Arial" panose="020B0604020202020204" pitchFamily="34" charset="0"/>
                <a:cs typeface="Arial" panose="020B0604020202020204" pitchFamily="34" charset="0"/>
              </a:rPr>
              <a:t> of new system and building on that to prepare for the 2</a:t>
            </a:r>
            <a:r>
              <a:rPr lang="en-GB" sz="1200" b="0" kern="1200" baseline="30000" dirty="0" smtClean="0">
                <a:solidFill>
                  <a:schemeClr val="tx1"/>
                </a:solidFill>
                <a:effectLst/>
                <a:latin typeface="Arial" panose="020B0604020202020204" pitchFamily="34" charset="0"/>
                <a:cs typeface="Arial" panose="020B0604020202020204" pitchFamily="34" charset="0"/>
              </a:rPr>
              <a:t>nd</a:t>
            </a:r>
            <a:r>
              <a:rPr lang="en-GB" sz="1200" b="0" kern="1200" baseline="0" dirty="0" smtClean="0">
                <a:solidFill>
                  <a:schemeClr val="tx1"/>
                </a:solidFill>
                <a:effectLst/>
                <a:latin typeface="Arial" panose="020B0604020202020204" pitchFamily="34" charset="0"/>
                <a:cs typeface="Arial" panose="020B0604020202020204" pitchFamily="34" charset="0"/>
              </a:rPr>
              <a:t> year.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For most academies there will have been a whole new way of calculating the funding, according to a simpler local formula.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These wider funding reforms have included changes to sixth form funding as well.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As part of the school funding reforms we recommended that all local authorities should delegate funds through the local formula so that academies and schools were able to meet the costs of additional support for special needs pupils up to £6,000.  </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An important aspect of the high needs funding system is the review process we have asked local authorities to co-ordinate.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3</a:t>
            </a:fld>
            <a:endParaRPr lang="en-GB"/>
          </a:p>
        </p:txBody>
      </p:sp>
    </p:spTree>
    <p:extLst>
      <p:ext uri="{BB962C8B-B14F-4D97-AF65-F5344CB8AC3E}">
        <p14:creationId xmlns:p14="http://schemas.microsoft.com/office/powerpoint/2010/main" val="178835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All academies will have some pupils with special educational needs, and many will have some with high needs. Some academies will have specialist facilities or specialise in pupils with a statement or those in alternative provision.</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 mainstream academy without a designated special unit or resourced provision will wish to know how the local formula is working to distribute the available funding to local schools and academies, and what is happening locally to meet the £6,000 threshold.</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If there is a special unit or resourced provision attached to the school, which is funded for a number of places at £10,000, or sixth form places which are funded at slightly more, the review of places that the local authorities are co-ordinating may have an impact on next year’s place funding.</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Special and AP academies will be particularly interested in the places review activity, as this will inform the allocations of place funding they receive from the Education Funding Agency next year.</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All academies with high needs pupils will be dependent on the top-up funding they receive from local authorities, and will need to make sure that they continue to be fully involved in discussions with them about this.</a:t>
            </a:r>
          </a:p>
          <a:p>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4</a:t>
            </a:fld>
            <a:endParaRPr lang="en-GB"/>
          </a:p>
        </p:txBody>
      </p:sp>
    </p:spTree>
    <p:extLst>
      <p:ext uri="{BB962C8B-B14F-4D97-AF65-F5344CB8AC3E}">
        <p14:creationId xmlns:p14="http://schemas.microsoft.com/office/powerpoint/2010/main" val="331149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Education, Health and Care plans will start to replace statements from next September. </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There will be a new focus on joint commissioning and delivery of support across education, health and social care services.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Local authorities will be responsible for drawing up these plans, as they are responsible now for statements, and will have to discuss with local schools and academies what their contribution is to what is on offer for children and young people with SEN and disabilities. Those conversations should be starting now if they have not started already.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To help in the preparations, the Department has published various documents, including a draft code of practice. https://www.education.gov.uk/consultations/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The high needs funding system is designed to support these wider SEN changes.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b="0" kern="1200" dirty="0">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5</a:t>
            </a:fld>
            <a:endParaRPr lang="en-GB"/>
          </a:p>
        </p:txBody>
      </p:sp>
    </p:spTree>
    <p:extLst>
      <p:ext uri="{BB962C8B-B14F-4D97-AF65-F5344CB8AC3E}">
        <p14:creationId xmlns:p14="http://schemas.microsoft.com/office/powerpoint/2010/main" val="226124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A lot of the funding for high needs is in mainstream academy and school budgets so that they can contribute towards the costs.</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Of the rest, about a third is funding for places in specialist provision, and for high needs students aged 16 and over. The other two thirds is for local authorities to spend on top-up funding and the services they provide or pay for centrally.</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It is important that academies with specialist places, and those with sixth form students with high needs, engage in the</a:t>
            </a:r>
            <a:r>
              <a:rPr lang="en-GB" sz="1200" b="0" kern="1200" baseline="0" dirty="0" smtClean="0">
                <a:solidFill>
                  <a:schemeClr val="tx1"/>
                </a:solidFill>
                <a:effectLst/>
                <a:latin typeface="Arial" panose="020B0604020202020204" pitchFamily="34" charset="0"/>
                <a:cs typeface="Arial" panose="020B0604020202020204" pitchFamily="34" charset="0"/>
              </a:rPr>
              <a:t> review of places we have asked local authorities to co-ordinate.</a:t>
            </a:r>
            <a:endParaRPr lang="en-GB" sz="1200" b="0" kern="1200" dirty="0" smtClean="0">
              <a:solidFill>
                <a:schemeClr val="tx1"/>
              </a:solidFill>
              <a:effectLst/>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We intend to move in future to a new process for calculating the place funding. School census data will include, from next year, the number of actual high needs pupils and students, those for whom the academy or school is receiving top-up funding. The autumn census will therefore provide most of the data for the calculation of place funding for the year starting the following September.</a:t>
            </a:r>
          </a:p>
          <a:p>
            <a:pPr marL="0" indent="0">
              <a:buFont typeface="Arial" panose="020B0604020202020204" pitchFamily="34" charset="0"/>
              <a:buNone/>
            </a:pPr>
            <a:r>
              <a:rPr lang="en-GB" sz="1200" b="0" kern="1200" dirty="0" smtClean="0">
                <a:solidFill>
                  <a:schemeClr val="tx1"/>
                </a:solidFill>
                <a:effectLst/>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We want to move as far as possible to that arrangement this year, so we are asking local authorities to base the place numbers in their return on actual placements this term.</a:t>
            </a:r>
          </a:p>
          <a:p>
            <a:pPr marL="0" indent="0">
              <a:buFont typeface="Arial" panose="020B0604020202020204" pitchFamily="34" charset="0"/>
              <a:buNone/>
            </a:pPr>
            <a:r>
              <a:rPr lang="en-GB" sz="1200" b="0" kern="1200" dirty="0" smtClean="0">
                <a:solidFill>
                  <a:schemeClr val="tx1"/>
                </a:solidFill>
                <a:effectLst/>
                <a:latin typeface="Arial" panose="020B0604020202020204" pitchFamily="34" charset="0"/>
                <a:cs typeface="Arial" panose="020B0604020202020204" pitchFamily="34" charset="0"/>
              </a:rPr>
              <a:t/>
            </a:r>
            <a:br>
              <a:rPr lang="en-GB" sz="1200" b="0" kern="1200" dirty="0" smtClean="0">
                <a:solidFill>
                  <a:schemeClr val="tx1"/>
                </a:solidFill>
                <a:effectLst/>
                <a:latin typeface="Arial" panose="020B0604020202020204" pitchFamily="34" charset="0"/>
                <a:cs typeface="Arial" panose="020B0604020202020204" pitchFamily="34" charset="0"/>
              </a:rPr>
            </a:br>
            <a:r>
              <a:rPr lang="en-GB" sz="1200" b="0" kern="1200" dirty="0" smtClean="0">
                <a:solidFill>
                  <a:schemeClr val="tx1"/>
                </a:solidFill>
                <a:effectLst/>
                <a:latin typeface="Arial" panose="020B0604020202020204" pitchFamily="34" charset="0"/>
                <a:cs typeface="Arial" panose="020B0604020202020204" pitchFamily="34" charset="0"/>
              </a:rPr>
              <a:t> </a:t>
            </a:r>
          </a:p>
          <a:p>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6</a:t>
            </a:fld>
            <a:endParaRPr lang="en-GB"/>
          </a:p>
        </p:txBody>
      </p:sp>
    </p:spTree>
    <p:extLst>
      <p:ext uri="{BB962C8B-B14F-4D97-AF65-F5344CB8AC3E}">
        <p14:creationId xmlns:p14="http://schemas.microsoft.com/office/powerpoint/2010/main" val="155526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Earlier in October we published templates for each local authority to complete, listing the schools, academies and other institutions in their area. This will be re-issued in November</a:t>
            </a:r>
            <a:r>
              <a:rPr lang="en-GB" sz="1200" b="0" kern="1200" baseline="0" dirty="0" smtClean="0">
                <a:solidFill>
                  <a:schemeClr val="tx1"/>
                </a:solidFill>
                <a:effectLst/>
                <a:latin typeface="Arial" panose="020B0604020202020204" pitchFamily="34" charset="0"/>
                <a:cs typeface="Arial" panose="020B0604020202020204" pitchFamily="34" charset="0"/>
              </a:rPr>
              <a:t> to include 2012 to 2013 actual post 16 data. It is this template that LAs return in December.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Regional briefings taking place in September and</a:t>
            </a:r>
            <a:r>
              <a:rPr lang="en-GB" sz="1200" b="0" kern="1200" baseline="0" dirty="0" smtClean="0">
                <a:solidFill>
                  <a:schemeClr val="tx1"/>
                </a:solidFill>
                <a:effectLst/>
                <a:latin typeface="Arial" panose="020B0604020202020204" pitchFamily="34" charset="0"/>
                <a:cs typeface="Arial" panose="020B0604020202020204" pitchFamily="34" charset="0"/>
              </a:rPr>
              <a:t> October </a:t>
            </a:r>
            <a:r>
              <a:rPr lang="en-GB" sz="1200" b="0" kern="1200" dirty="0" smtClean="0">
                <a:solidFill>
                  <a:schemeClr val="tx1"/>
                </a:solidFill>
                <a:effectLst/>
                <a:latin typeface="Arial" panose="020B0604020202020204" pitchFamily="34" charset="0"/>
                <a:cs typeface="Arial" panose="020B0604020202020204" pitchFamily="34" charset="0"/>
              </a:rPr>
              <a:t>to advise local authorities on how they should go about their places review and provide the information we need taking place in</a:t>
            </a:r>
            <a:r>
              <a:rPr lang="en-GB" sz="1200" b="0" kern="1200" baseline="0" dirty="0" smtClean="0">
                <a:solidFill>
                  <a:schemeClr val="tx1"/>
                </a:solidFill>
                <a:effectLst/>
                <a:latin typeface="Arial" panose="020B0604020202020204" pitchFamily="34" charset="0"/>
                <a:cs typeface="Arial" panose="020B0604020202020204" pitchFamily="34" charset="0"/>
              </a:rPr>
              <a:t> December</a:t>
            </a:r>
            <a:r>
              <a:rPr lang="en-GB" sz="1200" b="0" kern="1200" dirty="0" smtClean="0">
                <a:solidFill>
                  <a:schemeClr val="tx1"/>
                </a:solidFill>
                <a:effectLst/>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Authorities have until the 23</a:t>
            </a:r>
            <a:r>
              <a:rPr lang="en-GB" sz="1200" b="0" kern="1200" baseline="30000" dirty="0" smtClean="0">
                <a:solidFill>
                  <a:schemeClr val="tx1"/>
                </a:solidFill>
                <a:effectLst/>
                <a:latin typeface="Arial" panose="020B0604020202020204" pitchFamily="34" charset="0"/>
                <a:cs typeface="Arial" panose="020B0604020202020204" pitchFamily="34" charset="0"/>
              </a:rPr>
              <a:t>rd</a:t>
            </a:r>
            <a:r>
              <a:rPr lang="en-GB" sz="1200" b="0" kern="1200" dirty="0" smtClean="0">
                <a:solidFill>
                  <a:schemeClr val="tx1"/>
                </a:solidFill>
                <a:effectLst/>
                <a:latin typeface="Arial" panose="020B0604020202020204" pitchFamily="34" charset="0"/>
                <a:cs typeface="Arial" panose="020B0604020202020204" pitchFamily="34" charset="0"/>
              </a:rPr>
              <a:t> December to make their return.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January</a:t>
            </a:r>
            <a:r>
              <a:rPr lang="en-GB" sz="1200" b="0" kern="1200" baseline="0" dirty="0" smtClean="0">
                <a:solidFill>
                  <a:schemeClr val="tx1"/>
                </a:solidFill>
                <a:effectLst/>
                <a:latin typeface="Arial" panose="020B0604020202020204" pitchFamily="34" charset="0"/>
                <a:cs typeface="Arial" panose="020B0604020202020204" pitchFamily="34" charset="0"/>
              </a:rPr>
              <a:t> onwards </a:t>
            </a:r>
            <a:r>
              <a:rPr lang="en-GB" sz="1200" b="0" kern="1200" dirty="0" smtClean="0">
                <a:solidFill>
                  <a:schemeClr val="tx1"/>
                </a:solidFill>
                <a:effectLst/>
                <a:latin typeface="Arial" panose="020B0604020202020204" pitchFamily="34" charset="0"/>
                <a:cs typeface="Arial" panose="020B0604020202020204" pitchFamily="34" charset="0"/>
              </a:rPr>
              <a:t>EFA reviews all the information, consider any submissions that are made for changes to place numbers, and finalise the allocations.</a:t>
            </a:r>
          </a:p>
          <a:p>
            <a:pPr marL="0" indent="0">
              <a:buNone/>
            </a:pPr>
            <a:r>
              <a:rPr lang="en-GB" sz="1200" b="0" kern="1200" dirty="0" smtClean="0">
                <a:solidFill>
                  <a:schemeClr val="tx1"/>
                </a:solidFill>
                <a:effectLst/>
                <a:latin typeface="Arial" panose="020B0604020202020204" pitchFamily="34" charset="0"/>
                <a:cs typeface="Arial" panose="020B0604020202020204" pitchFamily="34" charset="0"/>
              </a:rPr>
              <a:t/>
            </a:r>
            <a:br>
              <a:rPr lang="en-GB" sz="1200" b="0" kern="1200" dirty="0" smtClean="0">
                <a:solidFill>
                  <a:schemeClr val="tx1"/>
                </a:solidFill>
                <a:effectLst/>
                <a:latin typeface="Arial" panose="020B0604020202020204" pitchFamily="34" charset="0"/>
                <a:cs typeface="Arial" panose="020B0604020202020204" pitchFamily="34" charset="0"/>
              </a:rPr>
            </a:br>
            <a:r>
              <a:rPr lang="en-GB" sz="1200" b="0" kern="1200" dirty="0" smtClean="0">
                <a:solidFill>
                  <a:schemeClr val="tx1"/>
                </a:solidFill>
                <a:effectLst/>
                <a:latin typeface="Arial" panose="020B0604020202020204" pitchFamily="34" charset="0"/>
                <a:cs typeface="Arial" panose="020B0604020202020204" pitchFamily="34" charset="0"/>
              </a:rPr>
              <a:t> </a:t>
            </a:r>
          </a:p>
          <a:p>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7</a:t>
            </a:fld>
            <a:endParaRPr lang="en-GB"/>
          </a:p>
        </p:txBody>
      </p:sp>
    </p:spTree>
    <p:extLst>
      <p:ext uri="{BB962C8B-B14F-4D97-AF65-F5344CB8AC3E}">
        <p14:creationId xmlns:p14="http://schemas.microsoft.com/office/powerpoint/2010/main" val="3311183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Whereas the review of places will mainly be of interest to special and AP academies, around half of high needs pupils are in mainstream schools and academies, so it is important not to forget the changes that may have an impact on them.</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This year we recommended that local authorities use the</a:t>
            </a:r>
            <a:r>
              <a:rPr lang="en-GB" sz="1200" b="0" kern="1200" baseline="0" dirty="0" smtClean="0">
                <a:solidFill>
                  <a:schemeClr val="tx1"/>
                </a:solidFill>
                <a:effectLst/>
                <a:latin typeface="Arial" panose="020B0604020202020204" pitchFamily="34" charset="0"/>
                <a:cs typeface="Arial" panose="020B0604020202020204" pitchFamily="34" charset="0"/>
              </a:rPr>
              <a:t> £6,000</a:t>
            </a:r>
            <a:r>
              <a:rPr lang="en-GB" sz="1200" b="0" kern="1200" dirty="0" smtClean="0">
                <a:solidFill>
                  <a:schemeClr val="tx1"/>
                </a:solidFill>
                <a:effectLst/>
                <a:latin typeface="Arial" panose="020B0604020202020204" pitchFamily="34" charset="0"/>
                <a:cs typeface="Arial" panose="020B0604020202020204" pitchFamily="34" charset="0"/>
              </a:rPr>
              <a:t> threshold, but a number chose not to. This is not surprising as local authorities and their schools are at very different starting points. </a:t>
            </a:r>
          </a:p>
          <a:p>
            <a:pPr marL="171450" indent="-171450">
              <a:buFont typeface="Arial" panose="020B0604020202020204" pitchFamily="34" charset="0"/>
              <a:buChar char="•"/>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kern="1200" dirty="0" smtClean="0">
                <a:solidFill>
                  <a:schemeClr val="tx1"/>
                </a:solidFill>
                <a:effectLst/>
                <a:latin typeface="Arial" panose="020B0604020202020204" pitchFamily="34" charset="0"/>
                <a:cs typeface="Arial" panose="020B0604020202020204" pitchFamily="34" charset="0"/>
              </a:rPr>
              <a:t>The £6,000 threshold is intended to set a consistent standard and from 2014 it will be mandatory that local authorities delegate funding through the local formula to allow schools to meet the costs of meeting special needs up to that threshold.</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It is important that local authorities engage positively with their schools and academies if significant changes are required. They may need the support of their local authority in taking a different approach to how they budget for meeting the needs of their SEN cohort.</a:t>
            </a:r>
          </a:p>
          <a:p>
            <a:pPr marL="0" indent="0">
              <a:buFont typeface="Arial" panose="020B0604020202020204" pitchFamily="34" charset="0"/>
              <a:buNone/>
            </a:pPr>
            <a:endParaRPr lang="en-GB" sz="1200" b="0" kern="12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cs typeface="Arial" panose="020B0604020202020204" pitchFamily="34" charset="0"/>
              </a:rPr>
              <a:t>Where the local formula does not target enough money to some schools, additional funding can be given.</a:t>
            </a:r>
            <a:r>
              <a:rPr lang="en-GB" sz="1200" b="0" kern="1200" baseline="0" dirty="0" smtClean="0">
                <a:solidFill>
                  <a:schemeClr val="tx1"/>
                </a:solidFill>
                <a:effectLst/>
                <a:latin typeface="Arial" panose="020B0604020202020204" pitchFamily="34" charset="0"/>
                <a:cs typeface="Arial" panose="020B0604020202020204" pitchFamily="34" charset="0"/>
              </a:rPr>
              <a:t> </a:t>
            </a:r>
            <a:r>
              <a:rPr lang="en-GB" sz="1200" b="0" kern="1200" dirty="0" smtClean="0">
                <a:solidFill>
                  <a:schemeClr val="tx1"/>
                </a:solidFill>
                <a:effectLst/>
                <a:latin typeface="Arial" panose="020B0604020202020204" pitchFamily="34" charset="0"/>
                <a:cs typeface="Arial" panose="020B0604020202020204" pitchFamily="34" charset="0"/>
              </a:rPr>
              <a:t>Local authorities should be thinking now about the criteria for distributing that additional funding next year, so academies with an abnormally high incidence of high needs pupils should discuss this with their authority.</a:t>
            </a:r>
          </a:p>
          <a:p>
            <a:pPr marL="0" indent="0">
              <a:buNone/>
            </a:pPr>
            <a:r>
              <a:rPr lang="en-GB" sz="1200" b="0" kern="1200" dirty="0" smtClean="0">
                <a:solidFill>
                  <a:schemeClr val="tx1"/>
                </a:solidFill>
                <a:effectLst/>
                <a:latin typeface="Arial" panose="020B0604020202020204" pitchFamily="34" charset="0"/>
                <a:cs typeface="Arial" panose="020B0604020202020204" pitchFamily="34" charset="0"/>
              </a:rPr>
              <a:t/>
            </a:r>
            <a:br>
              <a:rPr lang="en-GB" sz="1200" b="0" kern="1200" dirty="0" smtClean="0">
                <a:solidFill>
                  <a:schemeClr val="tx1"/>
                </a:solidFill>
                <a:effectLst/>
                <a:latin typeface="Arial" panose="020B0604020202020204" pitchFamily="34" charset="0"/>
                <a:cs typeface="Arial" panose="020B0604020202020204" pitchFamily="34" charset="0"/>
              </a:rPr>
            </a:br>
            <a:r>
              <a:rPr lang="en-GB" sz="1200" b="0" dirty="0" smtClean="0">
                <a:latin typeface="Arial" panose="020B0604020202020204" pitchFamily="34" charset="0"/>
                <a:cs typeface="Arial" panose="020B0604020202020204" pitchFamily="34" charset="0"/>
              </a:rPr>
              <a:t/>
            </a:r>
            <a:br>
              <a:rPr lang="en-GB" sz="1200" b="0" dirty="0" smtClean="0">
                <a:latin typeface="Arial" panose="020B0604020202020204" pitchFamily="34" charset="0"/>
                <a:cs typeface="Arial" panose="020B0604020202020204" pitchFamily="34" charset="0"/>
              </a:rPr>
            </a:br>
            <a:r>
              <a:rPr lang="en-GB" sz="1200" b="0" dirty="0" smtClean="0">
                <a:latin typeface="Arial" panose="020B0604020202020204" pitchFamily="34" charset="0"/>
                <a:cs typeface="Arial" panose="020B0604020202020204" pitchFamily="34" charset="0"/>
              </a:rPr>
              <a:t/>
            </a:r>
            <a:br>
              <a:rPr lang="en-GB" sz="1200" b="0" dirty="0" smtClean="0">
                <a:latin typeface="Arial" panose="020B0604020202020204" pitchFamily="34" charset="0"/>
                <a:cs typeface="Arial" panose="020B0604020202020204" pitchFamily="34" charset="0"/>
              </a:rPr>
            </a:br>
            <a:endParaRPr lang="en-GB"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CFEF869-D623-4998-A953-5FBC8F820D7A}" type="slidenum">
              <a:rPr lang="en-GB" smtClean="0"/>
              <a:t>8</a:t>
            </a:fld>
            <a:endParaRPr lang="en-GB"/>
          </a:p>
        </p:txBody>
      </p:sp>
    </p:spTree>
    <p:extLst>
      <p:ext uri="{BB962C8B-B14F-4D97-AF65-F5344CB8AC3E}">
        <p14:creationId xmlns:p14="http://schemas.microsoft.com/office/powerpoint/2010/main" val="941646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62D817-8D6B-40E0-BD3A-9FACCB7649A1}" type="slidenum">
              <a:rPr lang="en-GB" smtClean="0"/>
              <a:t>9</a:t>
            </a:fld>
            <a:endParaRPr lang="en-GB"/>
          </a:p>
        </p:txBody>
      </p:sp>
    </p:spTree>
    <p:extLst>
      <p:ext uri="{BB962C8B-B14F-4D97-AF65-F5344CB8AC3E}">
        <p14:creationId xmlns:p14="http://schemas.microsoft.com/office/powerpoint/2010/main" val="432745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FCEF5492-3087-43CB-A69B-700FB72C5FA9}" type="datetime1">
              <a:rPr lang="en-GB" smtClean="0"/>
              <a:t>16/10/2013</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23FB005-8479-4C70-9020-798C2562E8FC}" type="datetime1">
              <a:rPr lang="en-GB" smtClean="0"/>
              <a:t>16/10/2013</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46315A3-60BD-408E-9CA2-4CACAE7B8BED}" type="datetime1">
              <a:rPr lang="en-GB" smtClean="0"/>
              <a:t>16/10/2013</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BC84FEAF-B01B-4319-8035-845AC8EC6DD0}" type="datetime1">
              <a:rPr lang="en-GB" smtClean="0"/>
              <a:t>16/10/2013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0F2EC991-1080-41F6-B45A-D755254FED1F}" type="datetime1">
              <a:rPr lang="en-GB" smtClean="0"/>
              <a:t>16/10/2013</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8BACEFA-48EC-40F8-8B9B-2206B0EFFE51}" type="datetime1">
              <a:rPr lang="en-GB" smtClean="0"/>
              <a:t>16/10/2013</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12F4F767-2758-4142-9EC7-1DF1376626EC}" type="datetime1">
              <a:rPr lang="en-GB" smtClean="0"/>
              <a:t>16/10/2013</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BE85EB5-76B1-4BDD-9C1C-1856F690A13C}" type="datetime1">
              <a:rPr lang="en-GB" smtClean="0"/>
              <a:t>16/10/2013</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7307FA6-8F96-4531-99D2-D3EF2795F783}" type="datetime1">
              <a:rPr lang="en-GB" smtClean="0"/>
              <a:t>16/10/2013</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C46D380-B9EE-4A3A-BBE9-9FB7ABC51EEE}" type="datetime1">
              <a:rPr lang="en-GB" smtClean="0"/>
              <a:t>16/10/2013</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ACF23D7-9E96-449D-9724-C9CF2A059BF1}" type="datetime1">
              <a:rPr lang="en-GB" smtClean="0"/>
              <a:t>16/10/2013</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E72F2CF-3A13-4884-9E02-FEBBFE81E03B}" type="datetime1">
              <a:rPr lang="en-GB" smtClean="0"/>
              <a:t>16/10/2013</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2" name="Picture 11" descr="Education funding agency" title="Logo"/>
          <p:cNvPicPr>
            <a:picLocks noChangeAspect="1"/>
          </p:cNvPicPr>
          <p:nvPr userDrawn="1"/>
        </p:nvPicPr>
        <p:blipFill rotWithShape="1">
          <a:blip r:embed="rId13" cstate="print">
            <a:extLst>
              <a:ext uri="{28A0092B-C50C-407E-A947-70E740481C1C}">
                <a14:useLocalDpi xmlns:a14="http://schemas.microsoft.com/office/drawing/2010/main" val="0"/>
              </a:ext>
            </a:extLst>
          </a:blip>
          <a:srcRect r="51903"/>
          <a:stretch/>
        </p:blipFill>
        <p:spPr bwMode="auto">
          <a:xfrm>
            <a:off x="615922" y="5661248"/>
            <a:ext cx="1003750" cy="10374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sldNum="0"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registration.livegroup.co.uk/academyfunding/"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registration.livegroup.co.uk/academyfunding/Downloads/" TargetMode="External"/><Relationship Id="rId2" Type="http://schemas.openxmlformats.org/officeDocument/2006/relationships/notesSlide" Target="../notesSlides/notesSlide15.xml"/><Relationship Id="rId1" Type="http://schemas.openxmlformats.org/officeDocument/2006/relationships/slideLayout" Target="../slideLayouts/slideLayout10.xml"/><Relationship Id="rId6" Type="http://schemas.openxmlformats.org/officeDocument/2006/relationships/hyperlink" Target="https://registration.livegroup.co.uk/academyfunding/FAQ/" TargetMode="External"/><Relationship Id="rId5" Type="http://schemas.openxmlformats.org/officeDocument/2006/relationships/hyperlink" Target="mailto:academyquestions@efa.education.gov.uk" TargetMode="External"/><Relationship Id="rId4" Type="http://schemas.openxmlformats.org/officeDocument/2006/relationships/hyperlink" Target="https://registration.livegroup.co.uk/academyfundi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55576" y="2204864"/>
            <a:ext cx="7772400" cy="14700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rgbClr val="104F75"/>
                </a:solidFill>
                <a:cs typeface="Arial" pitchFamily="34" charset="0"/>
              </a:rPr>
              <a:t/>
            </a:r>
            <a:br>
              <a:rPr lang="en-GB" b="1" dirty="0" smtClean="0">
                <a:solidFill>
                  <a:srgbClr val="104F75"/>
                </a:solidFill>
                <a:cs typeface="Arial" pitchFamily="34" charset="0"/>
              </a:rPr>
            </a:br>
            <a:endParaRPr lang="en-GB" dirty="0">
              <a:solidFill>
                <a:prstClr val="black"/>
              </a:solidFill>
              <a:cs typeface="Arial" pitchFamily="34" charset="0"/>
            </a:endParaRPr>
          </a:p>
        </p:txBody>
      </p:sp>
      <p:sp>
        <p:nvSpPr>
          <p:cNvPr id="3" name="Subtitle 2"/>
          <p:cNvSpPr txBox="1">
            <a:spLocks/>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en-GB" dirty="0">
              <a:solidFill>
                <a:prstClr val="white">
                  <a:lumMod val="65000"/>
                </a:prstClr>
              </a:solidFill>
              <a:cs typeface="Arial" pitchFamily="34" charset="0"/>
            </a:endParaRPr>
          </a:p>
        </p:txBody>
      </p:sp>
      <p:sp>
        <p:nvSpPr>
          <p:cNvPr id="6" name="Title 5"/>
          <p:cNvSpPr>
            <a:spLocks noGrp="1"/>
          </p:cNvSpPr>
          <p:nvPr>
            <p:ph type="ctrTitle"/>
          </p:nvPr>
        </p:nvSpPr>
        <p:spPr/>
        <p:txBody>
          <a:bodyPr/>
          <a:lstStyle/>
          <a:p>
            <a:r>
              <a:rPr lang="en-GB" dirty="0">
                <a:latin typeface="Arial" pitchFamily="34" charset="0"/>
                <a:cs typeface="Arial" pitchFamily="34" charset="0"/>
              </a:rPr>
              <a:t>High needs funding </a:t>
            </a:r>
            <a:br>
              <a:rPr lang="en-GB" dirty="0">
                <a:latin typeface="Arial" pitchFamily="34" charset="0"/>
                <a:cs typeface="Arial" pitchFamily="34" charset="0"/>
              </a:rPr>
            </a:br>
            <a:r>
              <a:rPr lang="en-GB" dirty="0">
                <a:latin typeface="Arial" pitchFamily="34" charset="0"/>
                <a:cs typeface="Arial" pitchFamily="34" charset="0"/>
              </a:rPr>
              <a:t>arrangements: 2014 to 2015</a:t>
            </a:r>
            <a:endParaRPr lang="en-GB" dirty="0"/>
          </a:p>
        </p:txBody>
      </p:sp>
      <p:sp>
        <p:nvSpPr>
          <p:cNvPr id="7" name="Subtitle 6"/>
          <p:cNvSpPr>
            <a:spLocks noGrp="1"/>
          </p:cNvSpPr>
          <p:nvPr>
            <p:ph type="subTitle" idx="1"/>
          </p:nvPr>
        </p:nvSpPr>
        <p:spPr>
          <a:xfrm>
            <a:off x="788934" y="3009900"/>
            <a:ext cx="6400800" cy="1752600"/>
          </a:xfrm>
        </p:spPr>
        <p:txBody>
          <a:bodyPr/>
          <a:lstStyle/>
          <a:p>
            <a:r>
              <a:rPr lang="en-GB" dirty="0"/>
              <a:t>Briefing for </a:t>
            </a:r>
            <a:r>
              <a:rPr lang="en-GB" dirty="0" smtClean="0"/>
              <a:t>academies</a:t>
            </a:r>
          </a:p>
          <a:p>
            <a:endParaRPr lang="en-GB" dirty="0"/>
          </a:p>
          <a:p>
            <a:r>
              <a:rPr lang="en-GB" dirty="0" smtClean="0"/>
              <a:t>Russell </a:t>
            </a:r>
            <a:r>
              <a:rPr lang="en-GB" dirty="0" err="1" smtClean="0"/>
              <a:t>Ewens</a:t>
            </a:r>
            <a:endParaRPr lang="en-GB" dirty="0" smtClean="0"/>
          </a:p>
          <a:p>
            <a:r>
              <a:rPr lang="en-GB" dirty="0" smtClean="0"/>
              <a:t>Funding Policy Unit</a:t>
            </a:r>
            <a:endParaRPr lang="en-GB" dirty="0"/>
          </a:p>
          <a:p>
            <a:endParaRPr lang="en-GB" dirty="0"/>
          </a:p>
        </p:txBody>
      </p:sp>
    </p:spTree>
    <p:extLst>
      <p:ext uri="{BB962C8B-B14F-4D97-AF65-F5344CB8AC3E}">
        <p14:creationId xmlns:p14="http://schemas.microsoft.com/office/powerpoint/2010/main" val="2332653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the Education Funding Agency</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3650462"/>
              </p:ext>
            </p:extLst>
          </p:nvPr>
        </p:nvGraphicFramePr>
        <p:xfrm>
          <a:off x="467544" y="112474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953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institutions</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3479330"/>
              </p:ext>
            </p:extLst>
          </p:nvPr>
        </p:nvGraphicFramePr>
        <p:xfrm>
          <a:off x="395536" y="105273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262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High needs budget issues</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sz="2000" b="1" dirty="0" smtClean="0">
                <a:latin typeface="Arial" pitchFamily="34" charset="0"/>
                <a:cs typeface="Arial" pitchFamily="34" charset="0"/>
              </a:rPr>
              <a:t>Local authority allocations remain cash flat per pupil in 2014 to 2015</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N</a:t>
            </a:r>
            <a:r>
              <a:rPr lang="en-GB" sz="2000" b="1" dirty="0" smtClean="0">
                <a:latin typeface="Arial" pitchFamily="34" charset="0"/>
                <a:cs typeface="Arial" pitchFamily="34" charset="0"/>
              </a:rPr>
              <a:t>ational Fair Funding Formula to be introduced in 2015</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Cannot assume </a:t>
            </a:r>
            <a:r>
              <a:rPr lang="en-GB" sz="2000" b="1" dirty="0">
                <a:latin typeface="Arial" pitchFamily="34" charset="0"/>
                <a:cs typeface="Arial" pitchFamily="34" charset="0"/>
              </a:rPr>
              <a:t>more funds </a:t>
            </a:r>
            <a:r>
              <a:rPr lang="en-GB" sz="2000" b="1" dirty="0" smtClean="0">
                <a:latin typeface="Arial" pitchFamily="34" charset="0"/>
                <a:cs typeface="Arial" pitchFamily="34" charset="0"/>
              </a:rPr>
              <a:t>available in 2014 to 2105</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Place number increases should be rare as otherwise unaffordable</a:t>
            </a:r>
            <a:endParaRPr lang="en-GB" sz="2000" b="1" dirty="0">
              <a:latin typeface="Arial" pitchFamily="34" charset="0"/>
              <a:cs typeface="Arial" pitchFamily="34" charset="0"/>
            </a:endParaRPr>
          </a:p>
          <a:p>
            <a:pPr marL="0" indent="0">
              <a:buNone/>
            </a:pPr>
            <a:endParaRPr lang="en-GB" sz="2000" b="1" dirty="0" smtClean="0">
              <a:latin typeface="Arial" pitchFamily="34" charset="0"/>
              <a:cs typeface="Arial" pitchFamily="34" charset="0"/>
            </a:endParaRPr>
          </a:p>
          <a:p>
            <a:endParaRPr lang="en-GB" sz="2000" b="1" dirty="0" smtClean="0">
              <a:latin typeface="Arial" pitchFamily="34" charset="0"/>
              <a:cs typeface="Arial" pitchFamily="34" charset="0"/>
            </a:endParaRPr>
          </a:p>
          <a:p>
            <a:endParaRPr lang="en-GB" sz="2000" b="1" dirty="0">
              <a:latin typeface="Arial" pitchFamily="34" charset="0"/>
              <a:cs typeface="Arial" pitchFamily="34" charset="0"/>
            </a:endParaRPr>
          </a:p>
        </p:txBody>
      </p:sp>
    </p:spTree>
    <p:extLst>
      <p:ext uri="{BB962C8B-B14F-4D97-AF65-F5344CB8AC3E}">
        <p14:creationId xmlns:p14="http://schemas.microsoft.com/office/powerpoint/2010/main" val="3740809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What to expect in the next 4 months</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3189830"/>
              </p:ext>
            </p:extLst>
          </p:nvPr>
        </p:nvGraphicFramePr>
        <p:xfrm>
          <a:off x="457200" y="1600200"/>
          <a:ext cx="8229600" cy="3322320"/>
        </p:xfrm>
        <a:graphic>
          <a:graphicData uri="http://schemas.openxmlformats.org/drawingml/2006/table">
            <a:tbl>
              <a:tblPr firstRow="1" bandRow="1">
                <a:tableStyleId>{5C22544A-7EE6-4342-B048-85BDC9FD1C3A}</a:tableStyleId>
              </a:tblPr>
              <a:tblGrid>
                <a:gridCol w="2314600"/>
                <a:gridCol w="5915000"/>
              </a:tblGrid>
              <a:tr h="370840">
                <a:tc>
                  <a:txBody>
                    <a:bodyPr/>
                    <a:lstStyle/>
                    <a:p>
                      <a:r>
                        <a:rPr lang="en-GB" sz="2000" dirty="0" smtClean="0">
                          <a:latin typeface="Arial" pitchFamily="34" charset="0"/>
                          <a:cs typeface="Arial" pitchFamily="34" charset="0"/>
                        </a:rPr>
                        <a:t>Date</a:t>
                      </a:r>
                      <a:endParaRPr lang="en-GB" sz="2000" dirty="0">
                        <a:latin typeface="Arial" pitchFamily="34" charset="0"/>
                        <a:cs typeface="Arial" pitchFamily="34" charset="0"/>
                      </a:endParaRPr>
                    </a:p>
                  </a:txBody>
                  <a:tcPr>
                    <a:solidFill>
                      <a:srgbClr val="104F75"/>
                    </a:solidFill>
                  </a:tcPr>
                </a:tc>
                <a:tc>
                  <a:txBody>
                    <a:bodyPr/>
                    <a:lstStyle/>
                    <a:p>
                      <a:r>
                        <a:rPr lang="en-GB" sz="2000" dirty="0" smtClean="0">
                          <a:latin typeface="Arial" pitchFamily="34" charset="0"/>
                          <a:cs typeface="Arial" pitchFamily="34" charset="0"/>
                        </a:rPr>
                        <a:t>Event</a:t>
                      </a:r>
                      <a:endParaRPr lang="en-GB" sz="2000" dirty="0">
                        <a:latin typeface="Arial" pitchFamily="34" charset="0"/>
                        <a:cs typeface="Arial" pitchFamily="34" charset="0"/>
                      </a:endParaRPr>
                    </a:p>
                  </a:txBody>
                  <a:tcPr>
                    <a:solidFill>
                      <a:srgbClr val="104F75"/>
                    </a:solidFill>
                  </a:tcPr>
                </a:tc>
              </a:tr>
              <a:tr h="370840">
                <a:tc>
                  <a:txBody>
                    <a:bodyPr/>
                    <a:lstStyle/>
                    <a:p>
                      <a:r>
                        <a:rPr lang="en-GB" sz="2000" dirty="0" smtClean="0">
                          <a:latin typeface="Arial" pitchFamily="34" charset="0"/>
                          <a:cs typeface="Arial" pitchFamily="34" charset="0"/>
                        </a:rPr>
                        <a:t>October - December</a:t>
                      </a:r>
                      <a:endParaRPr lang="en-GB" sz="2000" dirty="0">
                        <a:latin typeface="Arial" pitchFamily="34" charset="0"/>
                        <a:cs typeface="Arial" pitchFamily="34" charset="0"/>
                      </a:endParaRPr>
                    </a:p>
                  </a:txBody>
                  <a:tcPr>
                    <a:solidFill>
                      <a:srgbClr val="CFDCE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To be contacted by LAs about current levels of all high needs places,</a:t>
                      </a:r>
                      <a:r>
                        <a:rPr lang="en-GB" sz="2000" baseline="0" dirty="0" smtClean="0">
                          <a:latin typeface="Arial" pitchFamily="34" charset="0"/>
                          <a:cs typeface="Arial" pitchFamily="34" charset="0"/>
                        </a:rPr>
                        <a:t> including those commissioned by other LAs</a:t>
                      </a:r>
                    </a:p>
                    <a:p>
                      <a:endParaRPr lang="en-GB" sz="2000" dirty="0">
                        <a:latin typeface="Arial" pitchFamily="34" charset="0"/>
                        <a:cs typeface="Arial" pitchFamily="34" charset="0"/>
                      </a:endParaRPr>
                    </a:p>
                  </a:txBody>
                  <a:tcPr>
                    <a:solidFill>
                      <a:srgbClr val="CFDCE3"/>
                    </a:solidFill>
                  </a:tcPr>
                </a:tc>
              </a:tr>
              <a:tr h="370840">
                <a:tc>
                  <a:txBody>
                    <a:bodyPr/>
                    <a:lstStyle/>
                    <a:p>
                      <a:r>
                        <a:rPr lang="en-GB" sz="2000" dirty="0" smtClean="0">
                          <a:latin typeface="Arial" pitchFamily="34" charset="0"/>
                          <a:cs typeface="Arial" pitchFamily="34" charset="0"/>
                        </a:rPr>
                        <a:t>Mid February</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To see your high needs place funding allocation</a:t>
                      </a:r>
                      <a:r>
                        <a:rPr lang="en-GB" sz="2000" b="0" baseline="0" dirty="0" smtClean="0">
                          <a:solidFill>
                            <a:schemeClr val="tx1"/>
                          </a:solidFill>
                          <a:latin typeface="Arial" pitchFamily="34" charset="0"/>
                          <a:cs typeface="Arial" pitchFamily="34" charset="0"/>
                        </a:rPr>
                        <a:t> in your FAP, and the local formula budget share for mainstream academies (including notional SEN budget)</a:t>
                      </a:r>
                      <a:endParaRPr lang="en-GB" sz="2000" b="0" dirty="0" smtClean="0">
                        <a:solidFill>
                          <a:schemeClr val="tx1"/>
                        </a:solidFill>
                        <a:latin typeface="Arial" pitchFamily="34" charset="0"/>
                        <a:cs typeface="Arial" pitchFamily="34" charset="0"/>
                      </a:endParaRPr>
                    </a:p>
                    <a:p>
                      <a:endParaRPr lang="en-GB" sz="2000" dirty="0">
                        <a:latin typeface="Arial" pitchFamily="34" charset="0"/>
                        <a:cs typeface="Arial" pitchFamily="34" charset="0"/>
                      </a:endParaRPr>
                    </a:p>
                  </a:txBody>
                  <a:tcPr>
                    <a:solidFill>
                      <a:srgbClr val="9FB9C8"/>
                    </a:solidFill>
                  </a:tcPr>
                </a:tc>
              </a:tr>
            </a:tbl>
          </a:graphicData>
        </a:graphic>
      </p:graphicFrame>
    </p:spTree>
    <p:extLst>
      <p:ext uri="{BB962C8B-B14F-4D97-AF65-F5344CB8AC3E}">
        <p14:creationId xmlns:p14="http://schemas.microsoft.com/office/powerpoint/2010/main" val="2736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Other online events	</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fontScale="92500" lnSpcReduction="20000"/>
          </a:bodyPr>
          <a:lstStyle/>
          <a:p>
            <a:r>
              <a:rPr lang="en-GB" sz="2000" b="1" dirty="0" smtClean="0">
                <a:latin typeface="Arial" pitchFamily="34" charset="0"/>
                <a:cs typeface="Arial" pitchFamily="34" charset="0"/>
              </a:rPr>
              <a:t>Presentations:</a:t>
            </a:r>
          </a:p>
          <a:p>
            <a:pPr>
              <a:buFontTx/>
              <a:buChar char="-"/>
            </a:pPr>
            <a:r>
              <a:rPr lang="en-GB" sz="2000" dirty="0">
                <a:latin typeface="Arial" pitchFamily="34" charset="0"/>
                <a:cs typeface="Arial" pitchFamily="34" charset="0"/>
              </a:rPr>
              <a:t>Pre-16 Funding </a:t>
            </a:r>
          </a:p>
          <a:p>
            <a:pPr>
              <a:buFontTx/>
              <a:buChar char="-"/>
            </a:pPr>
            <a:r>
              <a:rPr lang="en-GB" sz="2000" dirty="0" smtClean="0">
                <a:latin typeface="Arial" pitchFamily="34" charset="0"/>
                <a:cs typeface="Arial" pitchFamily="34" charset="0"/>
              </a:rPr>
              <a:t>Post 16 funding</a:t>
            </a:r>
          </a:p>
          <a:p>
            <a:pPr>
              <a:buFontTx/>
              <a:buChar char="-"/>
            </a:pPr>
            <a:r>
              <a:rPr lang="en-GB" sz="2000" dirty="0" smtClean="0">
                <a:latin typeface="Arial" pitchFamily="34" charset="0"/>
                <a:cs typeface="Arial" pitchFamily="34" charset="0"/>
              </a:rPr>
              <a:t>High needs for local authorities</a:t>
            </a:r>
          </a:p>
          <a:p>
            <a:pPr>
              <a:buFontTx/>
              <a:buChar char="-"/>
            </a:pPr>
            <a:endParaRPr lang="en-GB" sz="2000" b="1" dirty="0">
              <a:latin typeface="Arial" pitchFamily="34" charset="0"/>
              <a:cs typeface="Arial" pitchFamily="34" charset="0"/>
            </a:endParaRPr>
          </a:p>
          <a:p>
            <a:r>
              <a:rPr lang="en-GB" sz="2000" b="1" dirty="0" smtClean="0">
                <a:latin typeface="Arial" pitchFamily="34" charset="0"/>
                <a:cs typeface="Arial" pitchFamily="34" charset="0"/>
              </a:rPr>
              <a:t>Webinars</a:t>
            </a:r>
          </a:p>
          <a:p>
            <a:pPr>
              <a:buFontTx/>
              <a:buChar char="-"/>
            </a:pPr>
            <a:r>
              <a:rPr lang="en-GB" sz="2000" dirty="0" smtClean="0">
                <a:latin typeface="Arial" pitchFamily="34" charset="0"/>
                <a:cs typeface="Arial" pitchFamily="34" charset="0"/>
              </a:rPr>
              <a:t>High needs for academies (20 November)</a:t>
            </a:r>
          </a:p>
          <a:p>
            <a:pPr>
              <a:buFontTx/>
              <a:buChar char="-"/>
            </a:pPr>
            <a:r>
              <a:rPr lang="en-GB" sz="2000" dirty="0" smtClean="0">
                <a:latin typeface="Arial" pitchFamily="34" charset="0"/>
                <a:cs typeface="Arial" pitchFamily="34" charset="0"/>
              </a:rPr>
              <a:t>Funding for Free Schools, University Technology Colleges and Studio Schools (25 November)</a:t>
            </a:r>
          </a:p>
          <a:p>
            <a:pPr>
              <a:buFontTx/>
              <a:buChar char="-"/>
            </a:pPr>
            <a:endParaRPr lang="en-GB" sz="2000" dirty="0">
              <a:latin typeface="Arial" pitchFamily="34" charset="0"/>
              <a:cs typeface="Arial" pitchFamily="34" charset="0"/>
            </a:endParaRPr>
          </a:p>
          <a:p>
            <a:pPr>
              <a:buFontTx/>
              <a:buChar char="-"/>
            </a:pPr>
            <a:r>
              <a:rPr lang="en-GB" sz="2000" dirty="0" smtClean="0">
                <a:latin typeface="Arial" pitchFamily="34" charset="0"/>
                <a:cs typeface="Arial" pitchFamily="34" charset="0"/>
              </a:rPr>
              <a:t>To register for a webinar, please follow this link:</a:t>
            </a:r>
          </a:p>
          <a:p>
            <a:pPr>
              <a:buFontTx/>
              <a:buChar char="-"/>
            </a:pPr>
            <a:r>
              <a:rPr lang="en-GB" sz="2000" dirty="0">
                <a:latin typeface="Arial" pitchFamily="34" charset="0"/>
                <a:cs typeface="Arial" pitchFamily="34" charset="0"/>
                <a:hlinkClick r:id="rId3"/>
              </a:rPr>
              <a:t>https://registration.livegroup.co.uk/academyfunding</a:t>
            </a:r>
            <a:r>
              <a:rPr lang="en-GB" sz="2000" dirty="0" smtClean="0">
                <a:latin typeface="Arial" pitchFamily="34" charset="0"/>
                <a:cs typeface="Arial" pitchFamily="34" charset="0"/>
                <a:hlinkClick r:id="rId3"/>
              </a:rPr>
              <a:t>/</a:t>
            </a:r>
            <a:endParaRPr lang="en-GB" sz="2000" dirty="0" smtClean="0">
              <a:latin typeface="Arial" pitchFamily="34" charset="0"/>
              <a:cs typeface="Arial" pitchFamily="34" charset="0"/>
            </a:endParaRPr>
          </a:p>
          <a:p>
            <a:pPr>
              <a:buFontTx/>
              <a:buChar char="-"/>
            </a:pPr>
            <a:endParaRPr lang="en-GB" sz="2000" dirty="0">
              <a:latin typeface="Arial" pitchFamily="34" charset="0"/>
              <a:cs typeface="Arial" pitchFamily="34" charset="0"/>
            </a:endParaRPr>
          </a:p>
        </p:txBody>
      </p:sp>
    </p:spTree>
    <p:extLst>
      <p:ext uri="{BB962C8B-B14F-4D97-AF65-F5344CB8AC3E}">
        <p14:creationId xmlns:p14="http://schemas.microsoft.com/office/powerpoint/2010/main" val="1844487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p:cNvSpPr>
          <p:nvPr/>
        </p:nvSpPr>
        <p:spPr bwMode="auto">
          <a:xfrm>
            <a:off x="449263" y="1484313"/>
            <a:ext cx="82454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Funding guidance available on the DfE website and </a:t>
            </a:r>
            <a:r>
              <a:rPr lang="en-GB" sz="2000" dirty="0" smtClean="0">
                <a:solidFill>
                  <a:prstClr val="black"/>
                </a:solidFill>
                <a:latin typeface="Arial" pitchFamily="34" charset="0"/>
                <a:hlinkClick r:id="rId3"/>
              </a:rPr>
              <a:t>Resources</a:t>
            </a:r>
            <a:r>
              <a:rPr lang="en-GB" sz="2000" dirty="0" smtClean="0">
                <a:solidFill>
                  <a:prstClr val="black"/>
                </a:solidFill>
                <a:latin typeface="Arial" pitchFamily="34" charset="0"/>
              </a:rPr>
              <a:t> tab of the Live Group portal </a:t>
            </a:r>
            <a:r>
              <a:rPr lang="en-GB" sz="2000" dirty="0">
                <a:solidFill>
                  <a:prstClr val="black"/>
                </a:solidFill>
                <a:latin typeface="Arial" pitchFamily="34" charset="0"/>
              </a:rPr>
              <a:t>(</a:t>
            </a:r>
            <a:r>
              <a:rPr lang="en-GB" sz="2000" dirty="0">
                <a:solidFill>
                  <a:prstClr val="black"/>
                </a:solidFill>
                <a:latin typeface="Arial" pitchFamily="34" charset="0"/>
                <a:hlinkClick r:id="rId4"/>
              </a:rPr>
              <a:t>https://</a:t>
            </a:r>
            <a:r>
              <a:rPr lang="en-GB" sz="2000" dirty="0" smtClean="0">
                <a:solidFill>
                  <a:prstClr val="black"/>
                </a:solidFill>
                <a:latin typeface="Arial" pitchFamily="34" charset="0"/>
                <a:hlinkClick r:id="rId4"/>
              </a:rPr>
              <a:t>registration.livegroup.co.uk/academyfunding/</a:t>
            </a:r>
            <a:r>
              <a:rPr lang="en-GB" sz="2000" dirty="0" smtClean="0">
                <a:solidFill>
                  <a:prstClr val="black"/>
                </a:solidFill>
                <a:latin typeface="Arial" pitchFamily="34" charset="0"/>
              </a:rPr>
              <a:t>)</a:t>
            </a:r>
            <a:endParaRPr lang="en-GB" sz="2000" u="sng"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Academy enquiries can be addressed to  </a:t>
            </a:r>
            <a:r>
              <a:rPr lang="en-GB" sz="2000" dirty="0" smtClean="0">
                <a:solidFill>
                  <a:prstClr val="black"/>
                </a:solidFill>
                <a:latin typeface="Arial" pitchFamily="34" charset="0"/>
                <a:hlinkClick r:id="rId5"/>
              </a:rPr>
              <a:t>academyquestions@efa.education.gov.uk</a:t>
            </a: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endParaRPr lang="en-GB" sz="2000" dirty="0" smtClean="0">
              <a:solidFill>
                <a:prstClr val="black"/>
              </a:solidFill>
              <a:latin typeface="Arial" pitchFamily="34" charset="0"/>
            </a:endParaRPr>
          </a:p>
          <a:p>
            <a:pPr marL="365125" indent="-365125" fontAlgn="base">
              <a:lnSpc>
                <a:spcPct val="125000"/>
              </a:lnSpc>
              <a:spcBef>
                <a:spcPct val="0"/>
              </a:spcBef>
              <a:spcAft>
                <a:spcPct val="0"/>
              </a:spcAft>
              <a:buFont typeface="Arial" pitchFamily="34" charset="0"/>
              <a:buChar char="•"/>
            </a:pPr>
            <a:r>
              <a:rPr lang="en-GB" sz="2000" dirty="0" smtClean="0">
                <a:solidFill>
                  <a:prstClr val="black"/>
                </a:solidFill>
                <a:latin typeface="Arial" pitchFamily="34" charset="0"/>
              </a:rPr>
              <a:t>Responses on the </a:t>
            </a:r>
            <a:r>
              <a:rPr lang="en-GB" sz="2000" dirty="0" smtClean="0">
                <a:solidFill>
                  <a:prstClr val="black"/>
                </a:solidFill>
                <a:latin typeface="Arial" pitchFamily="34" charset="0"/>
                <a:hlinkClick r:id="rId6"/>
              </a:rPr>
              <a:t>Feedback</a:t>
            </a:r>
            <a:r>
              <a:rPr lang="en-GB" sz="2000" dirty="0" smtClean="0">
                <a:solidFill>
                  <a:prstClr val="black"/>
                </a:solidFill>
                <a:latin typeface="Arial" pitchFamily="34" charset="0"/>
              </a:rPr>
              <a:t> tab of the Live Group portal   </a:t>
            </a:r>
            <a:endParaRPr lang="en-GB" sz="2000" u="sng" dirty="0" smtClean="0">
              <a:solidFill>
                <a:prstClr val="black"/>
              </a:solidFill>
              <a:latin typeface="Arial" pitchFamily="34" charset="0"/>
            </a:endParaRPr>
          </a:p>
          <a:p>
            <a:pPr marL="365125" indent="-365125" fontAlgn="base">
              <a:lnSpc>
                <a:spcPct val="125000"/>
              </a:lnSpc>
              <a:spcBef>
                <a:spcPct val="0"/>
              </a:spcBef>
              <a:spcAft>
                <a:spcPct val="0"/>
              </a:spcAft>
            </a:pPr>
            <a:endParaRPr lang="en-GB" sz="2200" u="sng" dirty="0" smtClean="0">
              <a:solidFill>
                <a:prstClr val="black"/>
              </a:solidFill>
              <a:latin typeface="Arial" pitchFamily="34" charset="0"/>
            </a:endParaRPr>
          </a:p>
          <a:p>
            <a:pPr marL="365125" indent="-365125" fontAlgn="base">
              <a:lnSpc>
                <a:spcPct val="125000"/>
              </a:lnSpc>
              <a:spcBef>
                <a:spcPct val="0"/>
              </a:spcBef>
              <a:spcAft>
                <a:spcPct val="0"/>
              </a:spcAft>
            </a:pPr>
            <a:endParaRPr lang="en-GB" sz="2200" dirty="0" smtClean="0">
              <a:solidFill>
                <a:prstClr val="black"/>
              </a:solidFill>
              <a:latin typeface="Arial" pitchFamily="34" charset="0"/>
            </a:endParaRPr>
          </a:p>
        </p:txBody>
      </p:sp>
      <p:sp>
        <p:nvSpPr>
          <p:cNvPr id="29699" name="Title 1"/>
          <p:cNvSpPr>
            <a:spLocks/>
          </p:cNvSpPr>
          <p:nvPr/>
        </p:nvSpPr>
        <p:spPr bwMode="auto">
          <a:xfrm>
            <a:off x="323850" y="452438"/>
            <a:ext cx="8135938"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r>
              <a:rPr lang="en-GB" sz="3200" b="1" smtClean="0">
                <a:solidFill>
                  <a:srgbClr val="1F497D"/>
                </a:solidFill>
                <a:latin typeface="Arial" pitchFamily="34" charset="0"/>
              </a:rPr>
              <a:t>Further information</a:t>
            </a:r>
          </a:p>
        </p:txBody>
      </p:sp>
    </p:spTree>
    <p:extLst>
      <p:ext uri="{BB962C8B-B14F-4D97-AF65-F5344CB8AC3E}">
        <p14:creationId xmlns:p14="http://schemas.microsoft.com/office/powerpoint/2010/main" val="179769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1600200"/>
            <a:ext cx="8003232" cy="4525963"/>
          </a:xfrm>
        </p:spPr>
        <p:txBody>
          <a:bodyPr>
            <a:normAutofit/>
          </a:bodyPr>
          <a:lstStyle/>
          <a:p>
            <a:pPr marL="0" indent="0">
              <a:buNone/>
            </a:pPr>
            <a:endParaRPr lang="en-GB" dirty="0"/>
          </a:p>
          <a:p>
            <a:r>
              <a:rPr lang="en-GB" sz="2000" b="1" dirty="0" smtClean="0">
                <a:latin typeface="Arial" pitchFamily="34" charset="0"/>
                <a:cs typeface="Arial" pitchFamily="34" charset="0"/>
              </a:rPr>
              <a:t>Knowing about the high </a:t>
            </a:r>
            <a:r>
              <a:rPr lang="en-GB" sz="2000" b="1" dirty="0">
                <a:latin typeface="Arial" pitchFamily="34" charset="0"/>
                <a:cs typeface="Arial" pitchFamily="34" charset="0"/>
              </a:rPr>
              <a:t>needs changes in 2014 to </a:t>
            </a:r>
            <a:r>
              <a:rPr lang="en-GB" sz="2000" b="1" dirty="0" smtClean="0">
                <a:latin typeface="Arial" pitchFamily="34" charset="0"/>
                <a:cs typeface="Arial" pitchFamily="34" charset="0"/>
              </a:rPr>
              <a:t>2015</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Understanding the place review process</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Understanding the impact on your academy</a:t>
            </a:r>
          </a:p>
          <a:p>
            <a:pPr marL="457200" lvl="1" indent="0">
              <a:buNone/>
            </a:pPr>
            <a:r>
              <a:rPr lang="en-GB" sz="2000" dirty="0" smtClean="0">
                <a:latin typeface="Arial" pitchFamily="34" charset="0"/>
                <a:cs typeface="Arial" pitchFamily="34" charset="0"/>
              </a:rPr>
              <a:t/>
            </a:r>
            <a:br>
              <a:rPr lang="en-GB" sz="2000" dirty="0" smtClean="0">
                <a:latin typeface="Arial" pitchFamily="34" charset="0"/>
                <a:cs typeface="Arial" pitchFamily="34" charset="0"/>
              </a:rPr>
            </a:br>
            <a:endParaRPr lang="en-GB" sz="2000" dirty="0" smtClean="0">
              <a:latin typeface="Arial" pitchFamily="34" charset="0"/>
              <a:cs typeface="Arial" pitchFamily="34" charset="0"/>
            </a:endParaRPr>
          </a:p>
          <a:p>
            <a:endParaRPr lang="en-GB" sz="2000" dirty="0" smtClean="0"/>
          </a:p>
          <a:p>
            <a:endParaRPr lang="en-GB" sz="2000" dirty="0"/>
          </a:p>
          <a:p>
            <a:endParaRPr lang="en-GB" sz="2000" dirty="0"/>
          </a:p>
        </p:txBody>
      </p:sp>
      <p:sp>
        <p:nvSpPr>
          <p:cNvPr id="4" name="Title 3"/>
          <p:cNvSpPr>
            <a:spLocks noGrp="1"/>
          </p:cNvSpPr>
          <p:nvPr>
            <p:ph type="title"/>
          </p:nvPr>
        </p:nvSpPr>
        <p:spPr>
          <a:xfrm>
            <a:off x="539552" y="404813"/>
            <a:ext cx="6912768" cy="1143000"/>
          </a:xfrm>
        </p:spPr>
        <p:txBody>
          <a:bodyPr>
            <a:normAutofit/>
          </a:bodyPr>
          <a:lstStyle/>
          <a:p>
            <a:pPr algn="l"/>
            <a:r>
              <a:rPr lang="en-GB" sz="3200" b="1" dirty="0" smtClean="0">
                <a:solidFill>
                  <a:schemeClr val="tx2"/>
                </a:solidFill>
                <a:latin typeface="Arial" pitchFamily="34" charset="0"/>
                <a:cs typeface="Arial" pitchFamily="34" charset="0"/>
              </a:rPr>
              <a:t>High needs priorities for academies</a:t>
            </a:r>
            <a:endParaRPr lang="en-GB" sz="32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4038858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a:solidFill>
                  <a:schemeClr val="tx2"/>
                </a:solidFill>
                <a:latin typeface="Arial" pitchFamily="34" charset="0"/>
                <a:cs typeface="Arial" pitchFamily="34" charset="0"/>
              </a:rPr>
              <a:t>Context for 2014 to 2015 changes</a:t>
            </a: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2</a:t>
            </a:r>
            <a:r>
              <a:rPr lang="en-GB" sz="2000" b="1" baseline="30000" dirty="0">
                <a:latin typeface="Arial" pitchFamily="34" charset="0"/>
                <a:cs typeface="Arial" pitchFamily="34" charset="0"/>
              </a:rPr>
              <a:t>nd</a:t>
            </a:r>
            <a:r>
              <a:rPr lang="en-GB" sz="2000" b="1" dirty="0">
                <a:latin typeface="Arial" pitchFamily="34" charset="0"/>
                <a:cs typeface="Arial" pitchFamily="34" charset="0"/>
              </a:rPr>
              <a:t> year of </a:t>
            </a:r>
            <a:r>
              <a:rPr lang="en-GB" sz="2000" b="1" dirty="0" smtClean="0">
                <a:latin typeface="Arial" pitchFamily="34" charset="0"/>
                <a:cs typeface="Arial" pitchFamily="34" charset="0"/>
              </a:rPr>
              <a:t>new </a:t>
            </a:r>
            <a:r>
              <a:rPr lang="en-GB" sz="2000" b="1" dirty="0">
                <a:latin typeface="Arial" pitchFamily="34" charset="0"/>
                <a:cs typeface="Arial" pitchFamily="34" charset="0"/>
              </a:rPr>
              <a:t>funding </a:t>
            </a:r>
            <a:r>
              <a:rPr lang="en-GB" sz="2000" b="1" dirty="0" smtClean="0">
                <a:latin typeface="Arial" pitchFamily="34" charset="0"/>
                <a:cs typeface="Arial" pitchFamily="34" charset="0"/>
              </a:rPr>
              <a:t>system</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High needs funding one element of wider funding </a:t>
            </a:r>
            <a:r>
              <a:rPr lang="en-GB" sz="2000" b="1" dirty="0" smtClean="0">
                <a:latin typeface="Arial" pitchFamily="34" charset="0"/>
                <a:cs typeface="Arial" pitchFamily="34" charset="0"/>
              </a:rPr>
              <a:t>reforms</a:t>
            </a:r>
          </a:p>
          <a:p>
            <a:pPr marL="0" indent="0">
              <a:buNone/>
            </a:pPr>
            <a:endParaRPr lang="en-GB" sz="2000" b="1" dirty="0">
              <a:latin typeface="Arial" pitchFamily="34" charset="0"/>
              <a:cs typeface="Arial" pitchFamily="34" charset="0"/>
            </a:endParaRPr>
          </a:p>
          <a:p>
            <a:r>
              <a:rPr lang="en-GB" sz="2000" b="1" dirty="0">
                <a:latin typeface="Arial" pitchFamily="34" charset="0"/>
                <a:cs typeface="Arial" pitchFamily="34" charset="0"/>
              </a:rPr>
              <a:t>School funding reforms – the £</a:t>
            </a:r>
            <a:r>
              <a:rPr lang="en-GB" sz="2000" b="1" dirty="0" smtClean="0">
                <a:latin typeface="Arial" pitchFamily="34" charset="0"/>
                <a:cs typeface="Arial" pitchFamily="34" charset="0"/>
              </a:rPr>
              <a:t>6K threshold</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Places review co-ordinated by local authorities </a:t>
            </a:r>
            <a:endParaRPr lang="en-GB" b="1" dirty="0">
              <a:latin typeface="Arial" pitchFamily="34" charset="0"/>
              <a:cs typeface="Arial" pitchFamily="34" charset="0"/>
            </a:endParaRPr>
          </a:p>
        </p:txBody>
      </p:sp>
    </p:spTree>
    <p:extLst>
      <p:ext uri="{BB962C8B-B14F-4D97-AF65-F5344CB8AC3E}">
        <p14:creationId xmlns:p14="http://schemas.microsoft.com/office/powerpoint/2010/main" val="403310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a:solidFill>
                  <a:schemeClr val="tx2"/>
                </a:solidFill>
                <a:latin typeface="Arial" pitchFamily="34" charset="0"/>
                <a:cs typeface="Arial" pitchFamily="34" charset="0"/>
              </a:rPr>
              <a:t>Impact on different academies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0688538"/>
              </p:ext>
            </p:extLst>
          </p:nvPr>
        </p:nvGraphicFramePr>
        <p:xfrm>
          <a:off x="457200" y="1600201"/>
          <a:ext cx="8219256" cy="36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117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GB" sz="3200" b="1" dirty="0">
                <a:solidFill>
                  <a:schemeClr val="tx2"/>
                </a:solidFill>
                <a:latin typeface="Arial" pitchFamily="34" charset="0"/>
                <a:cs typeface="Arial" pitchFamily="34" charset="0"/>
              </a:rPr>
              <a:t>SEN reforms in Children </a:t>
            </a:r>
            <a:r>
              <a:rPr lang="en-GB" sz="3200" b="1" dirty="0" smtClean="0">
                <a:solidFill>
                  <a:schemeClr val="tx2"/>
                </a:solidFill>
                <a:latin typeface="Arial" pitchFamily="34" charset="0"/>
                <a:cs typeface="Arial" pitchFamily="34" charset="0"/>
              </a:rPr>
              <a:t>and </a:t>
            </a:r>
            <a:r>
              <a:rPr lang="en-GB" sz="3200" b="1" dirty="0">
                <a:solidFill>
                  <a:schemeClr val="tx2"/>
                </a:solidFill>
                <a:latin typeface="Arial" pitchFamily="34" charset="0"/>
                <a:cs typeface="Arial" pitchFamily="34" charset="0"/>
              </a:rPr>
              <a:t>Families Bill</a:t>
            </a: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New Education, Health and Care Plans </a:t>
            </a:r>
            <a:r>
              <a:rPr lang="en-GB" sz="2000" b="1" dirty="0" smtClean="0">
                <a:latin typeface="Arial" pitchFamily="34" charset="0"/>
                <a:cs typeface="Arial" pitchFamily="34" charset="0"/>
              </a:rPr>
              <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smtClean="0">
                <a:latin typeface="Arial" pitchFamily="34" charset="0"/>
                <a:cs typeface="Arial" pitchFamily="34" charset="0"/>
              </a:rPr>
              <a:t>Local authorities publish </a:t>
            </a:r>
            <a:r>
              <a:rPr lang="en-GB" sz="2000" b="1" dirty="0">
                <a:latin typeface="Arial" pitchFamily="34" charset="0"/>
                <a:cs typeface="Arial" pitchFamily="34" charset="0"/>
              </a:rPr>
              <a:t>their </a:t>
            </a:r>
            <a:r>
              <a:rPr lang="en-GB" sz="2000" b="1" dirty="0" smtClean="0">
                <a:latin typeface="Arial" pitchFamily="34" charset="0"/>
                <a:cs typeface="Arial" pitchFamily="34" charset="0"/>
              </a:rPr>
              <a:t>offer </a:t>
            </a:r>
            <a:r>
              <a:rPr lang="en-GB" sz="2000" b="1" dirty="0">
                <a:latin typeface="Arial" pitchFamily="34" charset="0"/>
                <a:cs typeface="Arial" pitchFamily="34" charset="0"/>
              </a:rPr>
              <a:t>of services to support </a:t>
            </a:r>
            <a:r>
              <a:rPr lang="en-GB" sz="2000" b="1" dirty="0" smtClean="0">
                <a:latin typeface="Arial" pitchFamily="34" charset="0"/>
                <a:cs typeface="Arial" pitchFamily="34" charset="0"/>
              </a:rPr>
              <a:t>SEND</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a:latin typeface="Arial" pitchFamily="34" charset="0"/>
                <a:cs typeface="Arial" pitchFamily="34" charset="0"/>
              </a:rPr>
              <a:t>New </a:t>
            </a:r>
            <a:r>
              <a:rPr lang="en-GB" sz="2000" b="1" dirty="0" smtClean="0">
                <a:latin typeface="Arial" pitchFamily="34" charset="0"/>
                <a:cs typeface="Arial" pitchFamily="34" charset="0"/>
              </a:rPr>
              <a:t>system </a:t>
            </a:r>
            <a:r>
              <a:rPr lang="en-GB" sz="2000" b="1" dirty="0">
                <a:latin typeface="Arial" pitchFamily="34" charset="0"/>
                <a:cs typeface="Arial" pitchFamily="34" charset="0"/>
              </a:rPr>
              <a:t>due to come into effect from September </a:t>
            </a:r>
            <a:r>
              <a:rPr lang="en-GB" sz="2000" b="1" dirty="0" smtClean="0">
                <a:latin typeface="Arial" pitchFamily="34" charset="0"/>
                <a:cs typeface="Arial" pitchFamily="34" charset="0"/>
              </a:rPr>
              <a:t>2014 – which funding system is designed to support</a:t>
            </a:r>
            <a:endParaRPr lang="en-GB" sz="2000" b="1" dirty="0">
              <a:latin typeface="Arial" pitchFamily="34" charset="0"/>
              <a:cs typeface="Arial" pitchFamily="34" charset="0"/>
            </a:endParaRPr>
          </a:p>
          <a:p>
            <a:endParaRPr lang="en-GB" b="1" dirty="0">
              <a:latin typeface="Arial" pitchFamily="34" charset="0"/>
              <a:cs typeface="Arial" pitchFamily="34" charset="0"/>
            </a:endParaRPr>
          </a:p>
        </p:txBody>
      </p:sp>
    </p:spTree>
    <p:extLst>
      <p:ext uri="{BB962C8B-B14F-4D97-AF65-F5344CB8AC3E}">
        <p14:creationId xmlns:p14="http://schemas.microsoft.com/office/powerpoint/2010/main" val="173158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rPr>
              <a:t>About the places review</a:t>
            </a:r>
            <a:endParaRPr lang="en-GB" sz="3200" b="1" dirty="0">
              <a:solidFill>
                <a:schemeClr val="tx2"/>
              </a:solidFill>
            </a:endParaRPr>
          </a:p>
        </p:txBody>
      </p:sp>
      <p:sp>
        <p:nvSpPr>
          <p:cNvPr id="2" name="Content Placeholder 1"/>
          <p:cNvSpPr>
            <a:spLocks noGrp="1"/>
          </p:cNvSpPr>
          <p:nvPr>
            <p:ph idx="1"/>
          </p:nvPr>
        </p:nvSpPr>
        <p:spPr/>
        <p:txBody>
          <a:bodyPr>
            <a:normAutofit/>
          </a:bodyPr>
          <a:lstStyle/>
          <a:p>
            <a:r>
              <a:rPr lang="en-GB" sz="2000" b="1" dirty="0">
                <a:latin typeface="Arial" pitchFamily="34" charset="0"/>
                <a:cs typeface="Arial" pitchFamily="34" charset="0"/>
              </a:rPr>
              <a:t>Place funding </a:t>
            </a:r>
            <a:r>
              <a:rPr lang="en-GB" sz="2000" b="1" dirty="0" smtClean="0">
                <a:latin typeface="Arial" pitchFamily="34" charset="0"/>
                <a:cs typeface="Arial" pitchFamily="34" charset="0"/>
              </a:rPr>
              <a:t>around </a:t>
            </a:r>
            <a:r>
              <a:rPr lang="en-GB" sz="2000" b="1" dirty="0">
                <a:latin typeface="Arial" pitchFamily="34" charset="0"/>
                <a:cs typeface="Arial" pitchFamily="34" charset="0"/>
              </a:rPr>
              <a:t>1/3 of high needs funding </a:t>
            </a:r>
            <a:r>
              <a:rPr lang="en-GB" sz="2000" b="1" dirty="0" smtClean="0">
                <a:latin typeface="Arial" pitchFamily="34" charset="0"/>
                <a:cs typeface="Arial" pitchFamily="34" charset="0"/>
              </a:rPr>
              <a:t>outside mainstream </a:t>
            </a:r>
            <a:r>
              <a:rPr lang="en-GB" sz="2000" b="1" dirty="0">
                <a:latin typeface="Arial" pitchFamily="34" charset="0"/>
                <a:cs typeface="Arial" pitchFamily="34" charset="0"/>
              </a:rPr>
              <a:t>school </a:t>
            </a:r>
            <a:r>
              <a:rPr lang="en-GB" sz="2000" b="1" dirty="0" smtClean="0">
                <a:latin typeface="Arial" pitchFamily="34" charset="0"/>
                <a:cs typeface="Arial" pitchFamily="34" charset="0"/>
              </a:rPr>
              <a:t>budgets</a:t>
            </a:r>
            <a:br>
              <a:rPr lang="en-GB" sz="2000" b="1" dirty="0" smtClean="0">
                <a:latin typeface="Arial" pitchFamily="34" charset="0"/>
                <a:cs typeface="Arial" pitchFamily="34" charset="0"/>
              </a:rPr>
            </a:br>
            <a:endParaRPr lang="en-GB" sz="2000" b="1" dirty="0">
              <a:latin typeface="Arial" pitchFamily="34" charset="0"/>
              <a:cs typeface="Arial" pitchFamily="34" charset="0"/>
            </a:endParaRPr>
          </a:p>
          <a:p>
            <a:r>
              <a:rPr lang="en-GB" sz="2000" b="1" dirty="0" smtClean="0">
                <a:latin typeface="Arial" pitchFamily="34" charset="0"/>
                <a:cs typeface="Arial" pitchFamily="34" charset="0"/>
              </a:rPr>
              <a:t>Local authorities leading a review of the distribution </a:t>
            </a:r>
            <a:r>
              <a:rPr lang="en-GB" sz="2000" b="1" dirty="0">
                <a:latin typeface="Arial" pitchFamily="34" charset="0"/>
                <a:cs typeface="Arial" pitchFamily="34" charset="0"/>
              </a:rPr>
              <a:t>of place </a:t>
            </a:r>
            <a:r>
              <a:rPr lang="en-GB" sz="2000" b="1" dirty="0" smtClean="0">
                <a:latin typeface="Arial" pitchFamily="34" charset="0"/>
                <a:cs typeface="Arial" pitchFamily="34" charset="0"/>
              </a:rPr>
              <a:t>funding</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a:latin typeface="Arial" pitchFamily="34" charset="0"/>
                <a:cs typeface="Arial" pitchFamily="34" charset="0"/>
              </a:rPr>
              <a:t>I</a:t>
            </a:r>
            <a:r>
              <a:rPr lang="en-GB" sz="2000" b="1" dirty="0" smtClean="0">
                <a:latin typeface="Arial" pitchFamily="34" charset="0"/>
                <a:cs typeface="Arial" pitchFamily="34" charset="0"/>
              </a:rPr>
              <a:t>mportant </a:t>
            </a:r>
            <a:r>
              <a:rPr lang="en-GB" sz="2000" b="1" dirty="0">
                <a:latin typeface="Arial" pitchFamily="34" charset="0"/>
                <a:cs typeface="Arial" pitchFamily="34" charset="0"/>
              </a:rPr>
              <a:t>for special and AP academies and mainstream academies with </a:t>
            </a:r>
            <a:r>
              <a:rPr lang="en-GB" sz="2000" b="1" dirty="0" smtClean="0">
                <a:latin typeface="Arial" pitchFamily="34" charset="0"/>
                <a:cs typeface="Arial" pitchFamily="34" charset="0"/>
              </a:rPr>
              <a:t>special units and/or sixth forms</a:t>
            </a:r>
          </a:p>
          <a:p>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Focus on actual placements in the 2013 to 2014 academic year</a:t>
            </a:r>
            <a:endParaRPr lang="en-GB" sz="2000" b="1" dirty="0">
              <a:latin typeface="Arial" pitchFamily="34" charset="0"/>
              <a:cs typeface="Arial" pitchFamily="34" charset="0"/>
            </a:endParaRPr>
          </a:p>
          <a:p>
            <a:pPr marL="0" indent="0">
              <a:buNone/>
            </a:pPr>
            <a:endParaRPr lang="en-GB" b="1" dirty="0">
              <a:latin typeface="Arial" pitchFamily="34" charset="0"/>
              <a:cs typeface="Arial" pitchFamily="34" charset="0"/>
            </a:endParaRPr>
          </a:p>
        </p:txBody>
      </p:sp>
    </p:spTree>
    <p:extLst>
      <p:ext uri="{BB962C8B-B14F-4D97-AF65-F5344CB8AC3E}">
        <p14:creationId xmlns:p14="http://schemas.microsoft.com/office/powerpoint/2010/main" val="851418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a:solidFill>
                  <a:schemeClr val="tx2"/>
                </a:solidFill>
                <a:latin typeface="Arial" pitchFamily="34" charset="0"/>
                <a:cs typeface="Arial" pitchFamily="34" charset="0"/>
              </a:rPr>
              <a:t>Places review timeline </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4270706"/>
              </p:ext>
            </p:extLst>
          </p:nvPr>
        </p:nvGraphicFramePr>
        <p:xfrm>
          <a:off x="457200" y="1600200"/>
          <a:ext cx="8229600" cy="3810000"/>
        </p:xfrm>
        <a:graphic>
          <a:graphicData uri="http://schemas.openxmlformats.org/drawingml/2006/table">
            <a:tbl>
              <a:tblPr firstRow="1" bandRow="1">
                <a:tableStyleId>{5C22544A-7EE6-4342-B048-85BDC9FD1C3A}</a:tableStyleId>
              </a:tblPr>
              <a:tblGrid>
                <a:gridCol w="2458616"/>
                <a:gridCol w="5770984"/>
              </a:tblGrid>
              <a:tr h="370840">
                <a:tc>
                  <a:txBody>
                    <a:bodyPr/>
                    <a:lstStyle/>
                    <a:p>
                      <a:r>
                        <a:rPr lang="en-GB" sz="2000" dirty="0" smtClean="0">
                          <a:latin typeface="Arial" pitchFamily="34" charset="0"/>
                          <a:cs typeface="Arial" pitchFamily="34" charset="0"/>
                        </a:rPr>
                        <a:t>Date</a:t>
                      </a:r>
                      <a:endParaRPr lang="en-GB" sz="2000" dirty="0">
                        <a:latin typeface="Arial" pitchFamily="34" charset="0"/>
                        <a:cs typeface="Arial" pitchFamily="34" charset="0"/>
                      </a:endParaRPr>
                    </a:p>
                  </a:txBody>
                  <a:tcPr>
                    <a:solidFill>
                      <a:srgbClr val="104F75"/>
                    </a:solidFill>
                  </a:tcPr>
                </a:tc>
                <a:tc>
                  <a:txBody>
                    <a:bodyPr/>
                    <a:lstStyle/>
                    <a:p>
                      <a:r>
                        <a:rPr lang="en-GB" sz="2000" dirty="0" smtClean="0">
                          <a:latin typeface="Arial" pitchFamily="34" charset="0"/>
                          <a:cs typeface="Arial" pitchFamily="34" charset="0"/>
                        </a:rPr>
                        <a:t>Event</a:t>
                      </a:r>
                      <a:endParaRPr lang="en-GB" sz="2000" dirty="0">
                        <a:latin typeface="Arial" pitchFamily="34" charset="0"/>
                        <a:cs typeface="Arial" pitchFamily="34" charset="0"/>
                      </a:endParaRPr>
                    </a:p>
                  </a:txBody>
                  <a:tcPr>
                    <a:solidFill>
                      <a:srgbClr val="104F75"/>
                    </a:solidFill>
                  </a:tcPr>
                </a:tc>
              </a:tr>
              <a:tr h="370840">
                <a:tc>
                  <a:txBody>
                    <a:bodyPr/>
                    <a:lstStyle/>
                    <a:p>
                      <a:r>
                        <a:rPr lang="en-GB" sz="2000" dirty="0" smtClean="0">
                          <a:latin typeface="Arial" pitchFamily="34" charset="0"/>
                          <a:cs typeface="Arial" pitchFamily="34" charset="0"/>
                        </a:rPr>
                        <a:t>July 2013</a:t>
                      </a:r>
                      <a:endParaRPr lang="en-GB" sz="2000" dirty="0">
                        <a:latin typeface="Arial" pitchFamily="34" charset="0"/>
                        <a:cs typeface="Arial" pitchFamily="34" charset="0"/>
                      </a:endParaRPr>
                    </a:p>
                  </a:txBody>
                  <a:tcPr>
                    <a:solidFill>
                      <a:srgbClr val="CFDCE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Initial information published </a:t>
                      </a:r>
                    </a:p>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LAs received data</a:t>
                      </a:r>
                    </a:p>
                    <a:p>
                      <a:endParaRPr lang="en-GB" sz="2000" dirty="0">
                        <a:latin typeface="Arial" pitchFamily="34" charset="0"/>
                        <a:cs typeface="Arial" pitchFamily="34" charset="0"/>
                      </a:endParaRPr>
                    </a:p>
                  </a:txBody>
                  <a:tcPr>
                    <a:solidFill>
                      <a:srgbClr val="CFDCE3"/>
                    </a:solidFill>
                  </a:tcPr>
                </a:tc>
              </a:tr>
              <a:tr h="370840">
                <a:tc>
                  <a:txBody>
                    <a:bodyPr/>
                    <a:lstStyle/>
                    <a:p>
                      <a:r>
                        <a:rPr lang="en-GB" sz="2000" dirty="0" smtClean="0">
                          <a:latin typeface="Arial" pitchFamily="34" charset="0"/>
                          <a:cs typeface="Arial" pitchFamily="34" charset="0"/>
                        </a:rPr>
                        <a:t>September- October 2013</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Briefings to LAs on high needs arrangements</a:t>
                      </a:r>
                    </a:p>
                    <a:p>
                      <a:endParaRPr lang="en-GB" sz="2000" dirty="0">
                        <a:latin typeface="Arial" pitchFamily="34" charset="0"/>
                        <a:cs typeface="Arial" pitchFamily="34" charset="0"/>
                      </a:endParaRPr>
                    </a:p>
                  </a:txBody>
                  <a:tcPr>
                    <a:solidFill>
                      <a:srgbClr val="9FB9C8"/>
                    </a:solidFill>
                  </a:tcPr>
                </a:tc>
              </a:tr>
              <a:tr h="370840">
                <a:tc>
                  <a:txBody>
                    <a:bodyPr/>
                    <a:lstStyle/>
                    <a:p>
                      <a:r>
                        <a:rPr lang="en-GB" sz="2000" dirty="0" smtClean="0">
                          <a:latin typeface="Arial" pitchFamily="34" charset="0"/>
                          <a:cs typeface="Arial" pitchFamily="34" charset="0"/>
                        </a:rPr>
                        <a:t>October- </a:t>
                      </a:r>
                    </a:p>
                    <a:p>
                      <a:r>
                        <a:rPr lang="en-GB" sz="2000" dirty="0" smtClean="0">
                          <a:latin typeface="Arial" pitchFamily="34" charset="0"/>
                          <a:cs typeface="Arial" pitchFamily="34" charset="0"/>
                        </a:rPr>
                        <a:t>23 December 2013 </a:t>
                      </a:r>
                      <a:endParaRPr lang="en-GB" sz="20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0" dirty="0" smtClean="0">
                          <a:solidFill>
                            <a:schemeClr val="tx1"/>
                          </a:solidFill>
                          <a:latin typeface="Arial" pitchFamily="34" charset="0"/>
                          <a:cs typeface="Arial" pitchFamily="34" charset="0"/>
                        </a:rPr>
                        <a:t>LAs review high needs places in collaboration with institutions</a:t>
                      </a:r>
                    </a:p>
                    <a:p>
                      <a:endParaRPr lang="en-GB" sz="2000" dirty="0">
                        <a:latin typeface="Arial" pitchFamily="34" charset="0"/>
                        <a:cs typeface="Arial" pitchFamily="34" charset="0"/>
                      </a:endParaRPr>
                    </a:p>
                  </a:txBody>
                  <a:tcPr/>
                </a:tc>
              </a:tr>
              <a:tr h="370840">
                <a:tc>
                  <a:txBody>
                    <a:bodyPr/>
                    <a:lstStyle/>
                    <a:p>
                      <a:r>
                        <a:rPr lang="en-GB" sz="2000" dirty="0" smtClean="0">
                          <a:latin typeface="Arial" pitchFamily="34" charset="0"/>
                          <a:cs typeface="Arial" pitchFamily="34" charset="0"/>
                        </a:rPr>
                        <a:t>January 2014 onwards </a:t>
                      </a:r>
                      <a:endParaRPr lang="en-GB" sz="2000" dirty="0">
                        <a:latin typeface="Arial" pitchFamily="34" charset="0"/>
                        <a:cs typeface="Arial" pitchFamily="34" charset="0"/>
                      </a:endParaRPr>
                    </a:p>
                  </a:txBody>
                  <a:tcPr>
                    <a:solidFill>
                      <a:srgbClr val="9FB9C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EFA calculate allocations to LAs and institutions</a:t>
                      </a:r>
                    </a:p>
                    <a:p>
                      <a:endParaRPr lang="en-GB" sz="2000" dirty="0">
                        <a:latin typeface="Arial" pitchFamily="34" charset="0"/>
                        <a:cs typeface="Arial" pitchFamily="34" charset="0"/>
                      </a:endParaRPr>
                    </a:p>
                  </a:txBody>
                  <a:tcPr>
                    <a:solidFill>
                      <a:srgbClr val="9FB9C8"/>
                    </a:solidFill>
                  </a:tcPr>
                </a:tc>
              </a:tr>
            </a:tbl>
          </a:graphicData>
        </a:graphic>
      </p:graphicFrame>
    </p:spTree>
    <p:extLst>
      <p:ext uri="{BB962C8B-B14F-4D97-AF65-F5344CB8AC3E}">
        <p14:creationId xmlns:p14="http://schemas.microsoft.com/office/powerpoint/2010/main" val="1854779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3200" b="1" dirty="0" smtClean="0">
                <a:solidFill>
                  <a:schemeClr val="tx2"/>
                </a:solidFill>
                <a:latin typeface="Arial" pitchFamily="34" charset="0"/>
                <a:cs typeface="Arial" pitchFamily="34" charset="0"/>
              </a:rPr>
              <a:t>£6K threshold</a:t>
            </a:r>
            <a:endParaRPr lang="en-GB" sz="3200" b="1" dirty="0">
              <a:solidFill>
                <a:schemeClr val="tx2"/>
              </a:solidFill>
              <a:latin typeface="Arial" pitchFamily="34" charset="0"/>
              <a:cs typeface="Arial" pitchFamily="34" charset="0"/>
            </a:endParaRPr>
          </a:p>
        </p:txBody>
      </p:sp>
      <p:sp>
        <p:nvSpPr>
          <p:cNvPr id="2" name="Content Placeholder 1"/>
          <p:cNvSpPr>
            <a:spLocks noGrp="1"/>
          </p:cNvSpPr>
          <p:nvPr>
            <p:ph idx="1"/>
          </p:nvPr>
        </p:nvSpPr>
        <p:spPr/>
        <p:txBody>
          <a:bodyPr>
            <a:normAutofit/>
          </a:bodyPr>
          <a:lstStyle/>
          <a:p>
            <a:r>
              <a:rPr lang="en-GB" sz="2000" b="1" dirty="0" smtClean="0">
                <a:latin typeface="Arial" pitchFamily="34" charset="0"/>
                <a:cs typeface="Arial" pitchFamily="34" charset="0"/>
              </a:rPr>
              <a:t>From 2014 funding delegated through local formula to allow schools to meet special needs costs up to £6k</a:t>
            </a:r>
          </a:p>
          <a:p>
            <a:endParaRPr lang="en-GB" sz="2000" b="1" dirty="0">
              <a:latin typeface="Arial" pitchFamily="34" charset="0"/>
              <a:cs typeface="Arial" pitchFamily="34" charset="0"/>
            </a:endParaRPr>
          </a:p>
          <a:p>
            <a:r>
              <a:rPr lang="en-GB" sz="2000" b="1" dirty="0" smtClean="0">
                <a:latin typeface="Arial" pitchFamily="34" charset="0"/>
                <a:cs typeface="Arial" pitchFamily="34" charset="0"/>
              </a:rPr>
              <a:t>EFA will help LAs finding transition difficult</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Scope for additional funding to be given where local formula does not target enough money </a:t>
            </a:r>
            <a:br>
              <a:rPr lang="en-GB" sz="2000" b="1" dirty="0" smtClean="0">
                <a:latin typeface="Arial" pitchFamily="34" charset="0"/>
                <a:cs typeface="Arial" pitchFamily="34" charset="0"/>
              </a:rPr>
            </a:br>
            <a:endParaRPr lang="en-GB" sz="2000" b="1" dirty="0" smtClean="0">
              <a:latin typeface="Arial" pitchFamily="34" charset="0"/>
              <a:cs typeface="Arial" pitchFamily="34" charset="0"/>
            </a:endParaRPr>
          </a:p>
          <a:p>
            <a:r>
              <a:rPr lang="en-GB" sz="2000" b="1" dirty="0" smtClean="0">
                <a:latin typeface="Arial" pitchFamily="34" charset="0"/>
                <a:cs typeface="Arial" pitchFamily="34" charset="0"/>
              </a:rPr>
              <a:t>Academies and LAs discuss additional funding need and distribution criteria</a:t>
            </a:r>
          </a:p>
          <a:p>
            <a:pPr marL="0" indent="0">
              <a:buNone/>
            </a:pPr>
            <a:endParaRPr lang="en-GB" sz="2000" b="1" dirty="0">
              <a:latin typeface="Arial" pitchFamily="34" charset="0"/>
              <a:cs typeface="Arial" pitchFamily="34" charset="0"/>
            </a:endParaRPr>
          </a:p>
        </p:txBody>
      </p:sp>
    </p:spTree>
    <p:extLst>
      <p:ext uri="{BB962C8B-B14F-4D97-AF65-F5344CB8AC3E}">
        <p14:creationId xmlns:p14="http://schemas.microsoft.com/office/powerpoint/2010/main" val="958547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solidFill>
                  <a:srgbClr val="002060"/>
                </a:solidFill>
                <a:latin typeface="Arial" pitchFamily="34" charset="0"/>
                <a:cs typeface="Arial" pitchFamily="34" charset="0"/>
              </a:rPr>
              <a:t>Role of </a:t>
            </a:r>
            <a:r>
              <a:rPr lang="en-GB" sz="3200" b="1" dirty="0">
                <a:solidFill>
                  <a:srgbClr val="002060"/>
                </a:solidFill>
                <a:latin typeface="Arial" pitchFamily="34" charset="0"/>
                <a:cs typeface="Arial" pitchFamily="34" charset="0"/>
              </a:rPr>
              <a:t>l</a:t>
            </a:r>
            <a:r>
              <a:rPr lang="en-GB" sz="3200" b="1" dirty="0" smtClean="0">
                <a:solidFill>
                  <a:srgbClr val="002060"/>
                </a:solidFill>
                <a:latin typeface="Arial" pitchFamily="34" charset="0"/>
                <a:cs typeface="Arial" pitchFamily="34" charset="0"/>
              </a:rPr>
              <a:t>ocal authorities</a:t>
            </a:r>
            <a:endParaRPr lang="en-GB" sz="32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4424090"/>
              </p:ext>
            </p:extLst>
          </p:nvPr>
        </p:nvGraphicFramePr>
        <p:xfrm>
          <a:off x="467544" y="119675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341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3E10230EB8E747A91CFB6ACD883CD5" ma:contentTypeVersion="1" ma:contentTypeDescription="Create a new document." ma:contentTypeScope="" ma:versionID="a0a95fc54e0ff8fd3e2f02ae163f922e">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D6B9C8-0232-4847-8D14-36159C4B7232}">
  <ds:schemaRefs>
    <ds:schemaRef ds:uri="http://schemas.microsoft.com/sharepoint/v3/contenttype/forms"/>
  </ds:schemaRefs>
</ds:datastoreItem>
</file>

<file path=customXml/itemProps2.xml><?xml version="1.0" encoding="utf-8"?>
<ds:datastoreItem xmlns:ds="http://schemas.openxmlformats.org/officeDocument/2006/customXml" ds:itemID="{98FEE525-A449-418E-81F7-1B49A71F5FF6}">
  <ds:schemaRefs>
    <ds:schemaRef ds:uri="http://purl.org/dc/terms/"/>
    <ds:schemaRef ds:uri="http://schemas.microsoft.com/office/2006/documentManagement/types"/>
    <ds:schemaRef ds:uri="http://purl.org/dc/dcmitype/"/>
    <ds:schemaRef ds:uri="http://schemas.microsoft.com/office/infopath/2007/PartnerControls"/>
    <ds:schemaRef ds:uri="http://www.w3.org/XML/1998/namespace"/>
    <ds:schemaRef ds:uri="http://schemas.microsoft.com/office/2006/metadata/properties"/>
    <ds:schemaRef ds:uri="http://schemas.openxmlformats.org/package/2006/metadata/core-properties"/>
    <ds:schemaRef ds:uri="http://purl.org/dc/elements/1.1/"/>
    <ds:schemaRef ds:uri="http://schemas.microsoft.com/sharepoint/v3"/>
  </ds:schemaRefs>
</ds:datastoreItem>
</file>

<file path=customXml/itemProps3.xml><?xml version="1.0" encoding="utf-8"?>
<ds:datastoreItem xmlns:ds="http://schemas.openxmlformats.org/officeDocument/2006/customXml" ds:itemID="{3B3DAED2-3FA2-4AF4-82EA-EC3ED68363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261</TotalTime>
  <Words>1685</Words>
  <Application>Microsoft Office PowerPoint</Application>
  <PresentationFormat>On-screen Show (4:3)</PresentationFormat>
  <Paragraphs>198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High needs funding  arrangements: 2014 to 2015</vt:lpstr>
      <vt:lpstr>High needs priorities for academies</vt:lpstr>
      <vt:lpstr>Context for 2014 to 2015 changes</vt:lpstr>
      <vt:lpstr>Impact on different academies</vt:lpstr>
      <vt:lpstr>SEN reforms in Children and Families Bill</vt:lpstr>
      <vt:lpstr>About the places review</vt:lpstr>
      <vt:lpstr>Places review timeline </vt:lpstr>
      <vt:lpstr>£6K threshold</vt:lpstr>
      <vt:lpstr>Role of local authorities</vt:lpstr>
      <vt:lpstr>Role of the Education Funding Agency</vt:lpstr>
      <vt:lpstr>Role of institutions</vt:lpstr>
      <vt:lpstr>High needs budget issues</vt:lpstr>
      <vt:lpstr>What to expect in the next 4 months</vt:lpstr>
      <vt:lpstr>Other online events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GARDENER-HAIG, David</cp:lastModifiedBy>
  <cp:revision>23</cp:revision>
  <dcterms:created xsi:type="dcterms:W3CDTF">2013-06-06T10:14:36Z</dcterms:created>
  <dcterms:modified xsi:type="dcterms:W3CDTF">2013-10-16T16:21:47Z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0x010100633E10230EB8E747A91CFB6ACD883CD5</vt:lpwstr>
  </property>
</Properties>
</file>