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9"/>
  </p:notesMasterIdLst>
  <p:sldIdLst>
    <p:sldId id="284" r:id="rId4"/>
    <p:sldId id="258" r:id="rId5"/>
    <p:sldId id="259" r:id="rId6"/>
    <p:sldId id="275" r:id="rId7"/>
    <p:sldId id="260" r:id="rId8"/>
    <p:sldId id="261" r:id="rId9"/>
    <p:sldId id="279" r:id="rId10"/>
    <p:sldId id="263" r:id="rId11"/>
    <p:sldId id="280" r:id="rId12"/>
    <p:sldId id="281" r:id="rId13"/>
    <p:sldId id="282" r:id="rId14"/>
    <p:sldId id="267" r:id="rId15"/>
    <p:sldId id="285" r:id="rId16"/>
    <p:sldId id="271" r:id="rId17"/>
    <p:sldId id="286" r:id="rId1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B9C8"/>
    <a:srgbClr val="CFDCE3"/>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91" autoAdjust="0"/>
  </p:normalViewPr>
  <p:slideViewPr>
    <p:cSldViewPr>
      <p:cViewPr varScale="1">
        <p:scale>
          <a:sx n="114" d="100"/>
          <a:sy n="114" d="100"/>
        </p:scale>
        <p:origin x="-15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C5B0F-F3FB-4FD7-89BC-12685BAE6F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BF00B600-237B-424C-8651-7ED54192E7FD}">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Mainstream academy without a designated special unit and no sixth form</a:t>
          </a:r>
          <a:endParaRPr lang="en-GB" sz="1600" b="1" dirty="0">
            <a:solidFill>
              <a:schemeClr val="tx1"/>
            </a:solidFill>
            <a:latin typeface="Arial" pitchFamily="34" charset="0"/>
            <a:cs typeface="Arial" pitchFamily="34" charset="0"/>
          </a:endParaRPr>
        </a:p>
      </dgm:t>
    </dgm:pt>
    <dgm:pt modelId="{FDE841C7-A1A6-41BE-95F9-555264EEE546}" type="parTrans" cxnId="{C79BCA7E-A495-4DDF-A51F-26F87758C2D9}">
      <dgm:prSet/>
      <dgm:spPr/>
      <dgm:t>
        <a:bodyPr/>
        <a:lstStyle/>
        <a:p>
          <a:endParaRPr lang="en-GB"/>
        </a:p>
      </dgm:t>
    </dgm:pt>
    <dgm:pt modelId="{9A607172-1FD4-4DE8-9488-5BFCC0C3354A}" type="sibTrans" cxnId="{C79BCA7E-A495-4DDF-A51F-26F87758C2D9}">
      <dgm:prSet/>
      <dgm:spPr/>
      <dgm:t>
        <a:bodyPr/>
        <a:lstStyle/>
        <a:p>
          <a:endParaRPr lang="en-GB"/>
        </a:p>
      </dgm:t>
    </dgm:pt>
    <dgm:pt modelId="{75E8408A-B62F-4246-9861-1F852D68D49E}">
      <dgm:prSet phldrT="[Text]" custT="1"/>
      <dgm:spPr/>
      <dgm:t>
        <a:bodyPr/>
        <a:lstStyle/>
        <a:p>
          <a:r>
            <a:rPr lang="en-GB" sz="1600" dirty="0" smtClean="0">
              <a:latin typeface="Arial" pitchFamily="34" charset="0"/>
              <a:cs typeface="Arial" pitchFamily="34" charset="0"/>
            </a:rPr>
            <a:t>£6K threshold and the local formula </a:t>
          </a:r>
          <a:endParaRPr lang="en-GB" sz="1600" dirty="0">
            <a:latin typeface="Arial" pitchFamily="34" charset="0"/>
            <a:cs typeface="Arial" pitchFamily="34" charset="0"/>
          </a:endParaRPr>
        </a:p>
      </dgm:t>
    </dgm:pt>
    <dgm:pt modelId="{0C8F74BD-CF06-4B64-B000-CB508C63AA3E}" type="parTrans" cxnId="{A7F560D9-E345-4BBD-8095-BC11D1254081}">
      <dgm:prSet/>
      <dgm:spPr/>
      <dgm:t>
        <a:bodyPr/>
        <a:lstStyle/>
        <a:p>
          <a:endParaRPr lang="en-GB"/>
        </a:p>
      </dgm:t>
    </dgm:pt>
    <dgm:pt modelId="{0617005F-BB75-4A42-8269-84BA5437C8EF}" type="sibTrans" cxnId="{A7F560D9-E345-4BBD-8095-BC11D1254081}">
      <dgm:prSet/>
      <dgm:spPr/>
      <dgm:t>
        <a:bodyPr/>
        <a:lstStyle/>
        <a:p>
          <a:endParaRPr lang="en-GB"/>
        </a:p>
      </dgm:t>
    </dgm:pt>
    <dgm:pt modelId="{82A4B5A6-9CA0-4503-808C-1D020CE3B3F0}">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Mainstream academy with a designated special unit and/or sixth form</a:t>
          </a:r>
          <a:endParaRPr lang="en-GB" sz="1600" b="1" dirty="0">
            <a:solidFill>
              <a:schemeClr val="tx1"/>
            </a:solidFill>
            <a:latin typeface="Arial" pitchFamily="34" charset="0"/>
            <a:cs typeface="Arial" pitchFamily="34" charset="0"/>
          </a:endParaRPr>
        </a:p>
      </dgm:t>
    </dgm:pt>
    <dgm:pt modelId="{57F1FBE1-E80D-41AC-AA53-77F0F7244D87}" type="parTrans" cxnId="{FC47B520-0BDF-42C9-A486-6BB5AFB9C5EF}">
      <dgm:prSet/>
      <dgm:spPr/>
      <dgm:t>
        <a:bodyPr/>
        <a:lstStyle/>
        <a:p>
          <a:endParaRPr lang="en-GB"/>
        </a:p>
      </dgm:t>
    </dgm:pt>
    <dgm:pt modelId="{256C244B-D6BC-4D81-8829-D7A037B15791}" type="sibTrans" cxnId="{FC47B520-0BDF-42C9-A486-6BB5AFB9C5EF}">
      <dgm:prSet/>
      <dgm:spPr/>
      <dgm:t>
        <a:bodyPr/>
        <a:lstStyle/>
        <a:p>
          <a:endParaRPr lang="en-GB"/>
        </a:p>
      </dgm:t>
    </dgm:pt>
    <dgm:pt modelId="{833A256C-2C9F-45DC-991D-B5231E6D9BFE}">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Special and AP academies</a:t>
          </a:r>
          <a:endParaRPr lang="en-GB" sz="1600" b="1" dirty="0">
            <a:solidFill>
              <a:schemeClr val="tx1"/>
            </a:solidFill>
            <a:latin typeface="Arial" pitchFamily="34" charset="0"/>
            <a:cs typeface="Arial" pitchFamily="34" charset="0"/>
          </a:endParaRPr>
        </a:p>
      </dgm:t>
    </dgm:pt>
    <dgm:pt modelId="{CE9AEF4C-72C0-44E2-9DD2-6CE63E83043D}" type="parTrans" cxnId="{0DB8A8FA-4730-4A01-B0DD-C08B159FB215}">
      <dgm:prSet/>
      <dgm:spPr/>
      <dgm:t>
        <a:bodyPr/>
        <a:lstStyle/>
        <a:p>
          <a:endParaRPr lang="en-GB"/>
        </a:p>
      </dgm:t>
    </dgm:pt>
    <dgm:pt modelId="{A913048A-9D87-4FBC-BFDC-06A4E1C3A353}" type="sibTrans" cxnId="{0DB8A8FA-4730-4A01-B0DD-C08B159FB215}">
      <dgm:prSet/>
      <dgm:spPr/>
      <dgm:t>
        <a:bodyPr/>
        <a:lstStyle/>
        <a:p>
          <a:endParaRPr lang="en-GB"/>
        </a:p>
      </dgm:t>
    </dgm:pt>
    <dgm:pt modelId="{805643D2-3BFD-4C87-88F3-D9ECA7A4FF11}">
      <dgm:prSet phldrT="[Text]" custT="1"/>
      <dgm:spPr/>
      <dgm:t>
        <a:bodyPr/>
        <a:lstStyle/>
        <a:p>
          <a:r>
            <a:rPr lang="en-GB" sz="1600" dirty="0" smtClean="0">
              <a:latin typeface="Arial" pitchFamily="34" charset="0"/>
              <a:cs typeface="Arial" pitchFamily="34" charset="0"/>
            </a:rPr>
            <a:t>Place review only</a:t>
          </a:r>
          <a:endParaRPr lang="en-GB" sz="1600" dirty="0">
            <a:latin typeface="Arial" pitchFamily="34" charset="0"/>
            <a:cs typeface="Arial" pitchFamily="34" charset="0"/>
          </a:endParaRPr>
        </a:p>
      </dgm:t>
    </dgm:pt>
    <dgm:pt modelId="{9495EA41-61D7-4B1F-BC75-95B828FB93F1}" type="parTrans" cxnId="{D14A0891-58D7-41AC-BA51-9457D10469C6}">
      <dgm:prSet/>
      <dgm:spPr/>
      <dgm:t>
        <a:bodyPr/>
        <a:lstStyle/>
        <a:p>
          <a:endParaRPr lang="en-GB"/>
        </a:p>
      </dgm:t>
    </dgm:pt>
    <dgm:pt modelId="{E9763A80-66C4-4F02-8B62-FBBE50D6912E}" type="sibTrans" cxnId="{D14A0891-58D7-41AC-BA51-9457D10469C6}">
      <dgm:prSet/>
      <dgm:spPr/>
      <dgm:t>
        <a:bodyPr/>
        <a:lstStyle/>
        <a:p>
          <a:endParaRPr lang="en-GB"/>
        </a:p>
      </dgm:t>
    </dgm:pt>
    <dgm:pt modelId="{7B6CC257-010E-483D-B07D-4F790B54405D}">
      <dgm:prSet custT="1"/>
      <dgm:spPr/>
      <dgm:t>
        <a:bodyPr/>
        <a:lstStyle/>
        <a:p>
          <a:r>
            <a:rPr lang="en-GB" sz="1600" dirty="0" smtClean="0">
              <a:latin typeface="Arial" pitchFamily="34" charset="0"/>
              <a:cs typeface="Arial" pitchFamily="34" charset="0"/>
            </a:rPr>
            <a:t>£6K threshold and the places review</a:t>
          </a:r>
          <a:endParaRPr lang="en-GB" sz="1600" dirty="0">
            <a:latin typeface="Arial" pitchFamily="34" charset="0"/>
            <a:cs typeface="Arial" pitchFamily="34" charset="0"/>
          </a:endParaRPr>
        </a:p>
      </dgm:t>
    </dgm:pt>
    <dgm:pt modelId="{37FB740A-A733-48E7-AC39-5A033F30EFA1}" type="parTrans" cxnId="{A1498C48-0343-4ED5-A39D-24503726DE98}">
      <dgm:prSet/>
      <dgm:spPr/>
      <dgm:t>
        <a:bodyPr/>
        <a:lstStyle/>
        <a:p>
          <a:endParaRPr lang="en-GB"/>
        </a:p>
      </dgm:t>
    </dgm:pt>
    <dgm:pt modelId="{013AFB3D-BF4A-451A-91B8-A405E4F06E03}" type="sibTrans" cxnId="{A1498C48-0343-4ED5-A39D-24503726DE98}">
      <dgm:prSet/>
      <dgm:spPr/>
      <dgm:t>
        <a:bodyPr/>
        <a:lstStyle/>
        <a:p>
          <a:endParaRPr lang="en-GB"/>
        </a:p>
      </dgm:t>
    </dgm:pt>
    <dgm:pt modelId="{AD919B54-1900-420A-BDA2-5347F05BC123}">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All academies</a:t>
          </a:r>
          <a:endParaRPr lang="en-GB" sz="1600" b="1" dirty="0">
            <a:solidFill>
              <a:schemeClr val="tx1"/>
            </a:solidFill>
            <a:latin typeface="Arial" pitchFamily="34" charset="0"/>
            <a:cs typeface="Arial" pitchFamily="34" charset="0"/>
          </a:endParaRPr>
        </a:p>
      </dgm:t>
    </dgm:pt>
    <dgm:pt modelId="{C80208B2-B009-4671-92F2-1DA3BFADEFA8}" type="parTrans" cxnId="{2C3A2C2F-4913-47F2-B46F-74D73ECD245F}">
      <dgm:prSet/>
      <dgm:spPr/>
      <dgm:t>
        <a:bodyPr/>
        <a:lstStyle/>
        <a:p>
          <a:endParaRPr lang="en-GB"/>
        </a:p>
      </dgm:t>
    </dgm:pt>
    <dgm:pt modelId="{8475F39E-30B0-425B-B7FE-B669225A896A}" type="sibTrans" cxnId="{2C3A2C2F-4913-47F2-B46F-74D73ECD245F}">
      <dgm:prSet/>
      <dgm:spPr/>
      <dgm:t>
        <a:bodyPr/>
        <a:lstStyle/>
        <a:p>
          <a:endParaRPr lang="en-GB"/>
        </a:p>
      </dgm:t>
    </dgm:pt>
    <dgm:pt modelId="{1CA98194-FC82-4028-B71F-9997A05091D6}">
      <dgm:prSet phldrT="[Text]" custT="1"/>
      <dgm:spPr>
        <a:solidFill>
          <a:schemeClr val="bg1"/>
        </a:solidFill>
      </dgm:spPr>
      <dgm:t>
        <a:bodyPr/>
        <a:lstStyle/>
        <a:p>
          <a:r>
            <a:rPr lang="en-GB" sz="1600" b="0" dirty="0" smtClean="0">
              <a:solidFill>
                <a:schemeClr val="tx1"/>
              </a:solidFill>
              <a:latin typeface="Arial" pitchFamily="34" charset="0"/>
              <a:cs typeface="Arial" pitchFamily="34" charset="0"/>
            </a:rPr>
            <a:t>Continuing discussions with local authorities on t</a:t>
          </a:r>
          <a:r>
            <a:rPr lang="en-GB" sz="1600" b="0" dirty="0" smtClean="0">
              <a:latin typeface="Arial" pitchFamily="34" charset="0"/>
              <a:cs typeface="Arial" pitchFamily="34" charset="0"/>
            </a:rPr>
            <a:t>op up funding</a:t>
          </a:r>
          <a:endParaRPr lang="en-GB" sz="1600" b="0" dirty="0">
            <a:latin typeface="Arial" pitchFamily="34" charset="0"/>
            <a:cs typeface="Arial" pitchFamily="34" charset="0"/>
          </a:endParaRPr>
        </a:p>
      </dgm:t>
    </dgm:pt>
    <dgm:pt modelId="{4152AEBE-22EC-455A-ABA3-D70071A3A2E1}" type="parTrans" cxnId="{57F8097B-D9E4-4121-911A-74991C3BCDEE}">
      <dgm:prSet/>
      <dgm:spPr/>
      <dgm:t>
        <a:bodyPr/>
        <a:lstStyle/>
        <a:p>
          <a:endParaRPr lang="en-GB"/>
        </a:p>
      </dgm:t>
    </dgm:pt>
    <dgm:pt modelId="{758E928D-7012-40FB-9C89-5D5B3AD0FCE4}" type="sibTrans" cxnId="{57F8097B-D9E4-4121-911A-74991C3BCDEE}">
      <dgm:prSet/>
      <dgm:spPr/>
      <dgm:t>
        <a:bodyPr/>
        <a:lstStyle/>
        <a:p>
          <a:endParaRPr lang="en-GB"/>
        </a:p>
      </dgm:t>
    </dgm:pt>
    <dgm:pt modelId="{3C07A711-B980-481F-B24A-AA28CEDE9B38}" type="pres">
      <dgm:prSet presAssocID="{78DC5B0F-F3FB-4FD7-89BC-12685BAE6F8F}" presName="linear" presStyleCnt="0">
        <dgm:presLayoutVars>
          <dgm:dir/>
          <dgm:animLvl val="lvl"/>
          <dgm:resizeHandles val="exact"/>
        </dgm:presLayoutVars>
      </dgm:prSet>
      <dgm:spPr/>
      <dgm:t>
        <a:bodyPr/>
        <a:lstStyle/>
        <a:p>
          <a:endParaRPr lang="en-GB"/>
        </a:p>
      </dgm:t>
    </dgm:pt>
    <dgm:pt modelId="{591CEB49-E477-4C07-9920-681275535F15}" type="pres">
      <dgm:prSet presAssocID="{BF00B600-237B-424C-8651-7ED54192E7FD}" presName="parentLin" presStyleCnt="0"/>
      <dgm:spPr/>
    </dgm:pt>
    <dgm:pt modelId="{0E25FBCF-8FB6-4F0E-BFF5-7206AEC4EE84}" type="pres">
      <dgm:prSet presAssocID="{BF00B600-237B-424C-8651-7ED54192E7FD}" presName="parentLeftMargin" presStyleLbl="node1" presStyleIdx="0" presStyleCnt="4"/>
      <dgm:spPr/>
      <dgm:t>
        <a:bodyPr/>
        <a:lstStyle/>
        <a:p>
          <a:endParaRPr lang="en-GB"/>
        </a:p>
      </dgm:t>
    </dgm:pt>
    <dgm:pt modelId="{38BD4BC2-D7A9-45E5-90D7-B95B55A9C666}" type="pres">
      <dgm:prSet presAssocID="{BF00B600-237B-424C-8651-7ED54192E7FD}" presName="parentText" presStyleLbl="node1" presStyleIdx="0" presStyleCnt="4">
        <dgm:presLayoutVars>
          <dgm:chMax val="0"/>
          <dgm:bulletEnabled val="1"/>
        </dgm:presLayoutVars>
      </dgm:prSet>
      <dgm:spPr/>
      <dgm:t>
        <a:bodyPr/>
        <a:lstStyle/>
        <a:p>
          <a:endParaRPr lang="en-GB"/>
        </a:p>
      </dgm:t>
    </dgm:pt>
    <dgm:pt modelId="{050A1F3C-D462-4D44-B582-76F50E933BB0}" type="pres">
      <dgm:prSet presAssocID="{BF00B600-237B-424C-8651-7ED54192E7FD}" presName="negativeSpace" presStyleCnt="0"/>
      <dgm:spPr/>
    </dgm:pt>
    <dgm:pt modelId="{40D950AF-8F39-4C9C-9A0E-090FD07BC2C1}" type="pres">
      <dgm:prSet presAssocID="{BF00B600-237B-424C-8651-7ED54192E7FD}" presName="childText" presStyleLbl="conFgAcc1" presStyleIdx="0" presStyleCnt="4">
        <dgm:presLayoutVars>
          <dgm:bulletEnabled val="1"/>
        </dgm:presLayoutVars>
      </dgm:prSet>
      <dgm:spPr/>
      <dgm:t>
        <a:bodyPr/>
        <a:lstStyle/>
        <a:p>
          <a:endParaRPr lang="en-GB"/>
        </a:p>
      </dgm:t>
    </dgm:pt>
    <dgm:pt modelId="{A08F38B4-17F5-4148-82E7-8E32D1D70DDD}" type="pres">
      <dgm:prSet presAssocID="{9A607172-1FD4-4DE8-9488-5BFCC0C3354A}" presName="spaceBetweenRectangles" presStyleCnt="0"/>
      <dgm:spPr/>
    </dgm:pt>
    <dgm:pt modelId="{FDF3B04B-321F-44B9-AC39-DD62313BC5E3}" type="pres">
      <dgm:prSet presAssocID="{82A4B5A6-9CA0-4503-808C-1D020CE3B3F0}" presName="parentLin" presStyleCnt="0"/>
      <dgm:spPr/>
    </dgm:pt>
    <dgm:pt modelId="{AF1902B0-FEBA-4843-8406-BE0A14FDF7C6}" type="pres">
      <dgm:prSet presAssocID="{82A4B5A6-9CA0-4503-808C-1D020CE3B3F0}" presName="parentLeftMargin" presStyleLbl="node1" presStyleIdx="0" presStyleCnt="4"/>
      <dgm:spPr/>
      <dgm:t>
        <a:bodyPr/>
        <a:lstStyle/>
        <a:p>
          <a:endParaRPr lang="en-GB"/>
        </a:p>
      </dgm:t>
    </dgm:pt>
    <dgm:pt modelId="{E0AD81BB-4E99-4516-86A6-06609055A04F}" type="pres">
      <dgm:prSet presAssocID="{82A4B5A6-9CA0-4503-808C-1D020CE3B3F0}" presName="parentText" presStyleLbl="node1" presStyleIdx="1" presStyleCnt="4">
        <dgm:presLayoutVars>
          <dgm:chMax val="0"/>
          <dgm:bulletEnabled val="1"/>
        </dgm:presLayoutVars>
      </dgm:prSet>
      <dgm:spPr/>
      <dgm:t>
        <a:bodyPr/>
        <a:lstStyle/>
        <a:p>
          <a:endParaRPr lang="en-GB"/>
        </a:p>
      </dgm:t>
    </dgm:pt>
    <dgm:pt modelId="{E7EF6759-CC29-4ADF-9245-2EAF92C1586D}" type="pres">
      <dgm:prSet presAssocID="{82A4B5A6-9CA0-4503-808C-1D020CE3B3F0}" presName="negativeSpace" presStyleCnt="0"/>
      <dgm:spPr/>
    </dgm:pt>
    <dgm:pt modelId="{C305CD9A-E5CC-4754-BAA6-CED2EB318E1B}" type="pres">
      <dgm:prSet presAssocID="{82A4B5A6-9CA0-4503-808C-1D020CE3B3F0}" presName="childText" presStyleLbl="conFgAcc1" presStyleIdx="1" presStyleCnt="4">
        <dgm:presLayoutVars>
          <dgm:bulletEnabled val="1"/>
        </dgm:presLayoutVars>
      </dgm:prSet>
      <dgm:spPr/>
      <dgm:t>
        <a:bodyPr/>
        <a:lstStyle/>
        <a:p>
          <a:endParaRPr lang="en-GB"/>
        </a:p>
      </dgm:t>
    </dgm:pt>
    <dgm:pt modelId="{2B18E5DC-C309-4A22-AAA7-6D2EB0ABB3EE}" type="pres">
      <dgm:prSet presAssocID="{256C244B-D6BC-4D81-8829-D7A037B15791}" presName="spaceBetweenRectangles" presStyleCnt="0"/>
      <dgm:spPr/>
    </dgm:pt>
    <dgm:pt modelId="{29071B88-8937-46E3-B4A0-E4AE1452013C}" type="pres">
      <dgm:prSet presAssocID="{833A256C-2C9F-45DC-991D-B5231E6D9BFE}" presName="parentLin" presStyleCnt="0"/>
      <dgm:spPr/>
    </dgm:pt>
    <dgm:pt modelId="{8482066A-9CCB-4F77-80F3-7F916B40782D}" type="pres">
      <dgm:prSet presAssocID="{833A256C-2C9F-45DC-991D-B5231E6D9BFE}" presName="parentLeftMargin" presStyleLbl="node1" presStyleIdx="1" presStyleCnt="4"/>
      <dgm:spPr/>
      <dgm:t>
        <a:bodyPr/>
        <a:lstStyle/>
        <a:p>
          <a:endParaRPr lang="en-GB"/>
        </a:p>
      </dgm:t>
    </dgm:pt>
    <dgm:pt modelId="{48261E7E-BD47-4A83-A30D-4A6DA84ECA53}" type="pres">
      <dgm:prSet presAssocID="{833A256C-2C9F-45DC-991D-B5231E6D9BFE}" presName="parentText" presStyleLbl="node1" presStyleIdx="2" presStyleCnt="4">
        <dgm:presLayoutVars>
          <dgm:chMax val="0"/>
          <dgm:bulletEnabled val="1"/>
        </dgm:presLayoutVars>
      </dgm:prSet>
      <dgm:spPr/>
      <dgm:t>
        <a:bodyPr/>
        <a:lstStyle/>
        <a:p>
          <a:endParaRPr lang="en-GB"/>
        </a:p>
      </dgm:t>
    </dgm:pt>
    <dgm:pt modelId="{5E9934E2-EEFF-4F2E-B5EA-15A2629A8BF3}" type="pres">
      <dgm:prSet presAssocID="{833A256C-2C9F-45DC-991D-B5231E6D9BFE}" presName="negativeSpace" presStyleCnt="0"/>
      <dgm:spPr/>
    </dgm:pt>
    <dgm:pt modelId="{0A60CA64-3CE1-4C9D-95D9-369FC8DAADC7}" type="pres">
      <dgm:prSet presAssocID="{833A256C-2C9F-45DC-991D-B5231E6D9BFE}" presName="childText" presStyleLbl="conFgAcc1" presStyleIdx="2" presStyleCnt="4">
        <dgm:presLayoutVars>
          <dgm:bulletEnabled val="1"/>
        </dgm:presLayoutVars>
      </dgm:prSet>
      <dgm:spPr/>
      <dgm:t>
        <a:bodyPr/>
        <a:lstStyle/>
        <a:p>
          <a:endParaRPr lang="en-GB"/>
        </a:p>
      </dgm:t>
    </dgm:pt>
    <dgm:pt modelId="{EECE8CA9-6464-46D1-A9A8-3CB570FECE58}" type="pres">
      <dgm:prSet presAssocID="{A913048A-9D87-4FBC-BFDC-06A4E1C3A353}" presName="spaceBetweenRectangles" presStyleCnt="0"/>
      <dgm:spPr/>
    </dgm:pt>
    <dgm:pt modelId="{199C26A9-6ED4-4FB7-9241-E89D36FEBA64}" type="pres">
      <dgm:prSet presAssocID="{AD919B54-1900-420A-BDA2-5347F05BC123}" presName="parentLin" presStyleCnt="0"/>
      <dgm:spPr/>
    </dgm:pt>
    <dgm:pt modelId="{09881D57-12E0-4B46-A219-A42428FC0D3B}" type="pres">
      <dgm:prSet presAssocID="{AD919B54-1900-420A-BDA2-5347F05BC123}" presName="parentLeftMargin" presStyleLbl="node1" presStyleIdx="2" presStyleCnt="4"/>
      <dgm:spPr/>
      <dgm:t>
        <a:bodyPr/>
        <a:lstStyle/>
        <a:p>
          <a:endParaRPr lang="en-GB"/>
        </a:p>
      </dgm:t>
    </dgm:pt>
    <dgm:pt modelId="{68BB3A5D-9103-4AE3-935E-9D1448F37744}" type="pres">
      <dgm:prSet presAssocID="{AD919B54-1900-420A-BDA2-5347F05BC123}" presName="parentText" presStyleLbl="node1" presStyleIdx="3" presStyleCnt="4">
        <dgm:presLayoutVars>
          <dgm:chMax val="0"/>
          <dgm:bulletEnabled val="1"/>
        </dgm:presLayoutVars>
      </dgm:prSet>
      <dgm:spPr/>
      <dgm:t>
        <a:bodyPr/>
        <a:lstStyle/>
        <a:p>
          <a:endParaRPr lang="en-GB"/>
        </a:p>
      </dgm:t>
    </dgm:pt>
    <dgm:pt modelId="{2BC80D0E-5070-4099-9A25-E70AABEE7282}" type="pres">
      <dgm:prSet presAssocID="{AD919B54-1900-420A-BDA2-5347F05BC123}" presName="negativeSpace" presStyleCnt="0"/>
      <dgm:spPr/>
    </dgm:pt>
    <dgm:pt modelId="{672B1F72-871A-48AB-B968-11E10FF0D69F}" type="pres">
      <dgm:prSet presAssocID="{AD919B54-1900-420A-BDA2-5347F05BC123}" presName="childText" presStyleLbl="conFgAcc1" presStyleIdx="3" presStyleCnt="4">
        <dgm:presLayoutVars>
          <dgm:bulletEnabled val="1"/>
        </dgm:presLayoutVars>
      </dgm:prSet>
      <dgm:spPr/>
      <dgm:t>
        <a:bodyPr/>
        <a:lstStyle/>
        <a:p>
          <a:endParaRPr lang="en-GB"/>
        </a:p>
      </dgm:t>
    </dgm:pt>
  </dgm:ptLst>
  <dgm:cxnLst>
    <dgm:cxn modelId="{3B94784D-D2C1-4906-97A9-8BF4151F4EDB}" type="presOf" srcId="{833A256C-2C9F-45DC-991D-B5231E6D9BFE}" destId="{8482066A-9CCB-4F77-80F3-7F916B40782D}" srcOrd="0" destOrd="0" presId="urn:microsoft.com/office/officeart/2005/8/layout/list1"/>
    <dgm:cxn modelId="{D14A0891-58D7-41AC-BA51-9457D10469C6}" srcId="{833A256C-2C9F-45DC-991D-B5231E6D9BFE}" destId="{805643D2-3BFD-4C87-88F3-D9ECA7A4FF11}" srcOrd="0" destOrd="0" parTransId="{9495EA41-61D7-4B1F-BC75-95B828FB93F1}" sibTransId="{E9763A80-66C4-4F02-8B62-FBBE50D6912E}"/>
    <dgm:cxn modelId="{A1498C48-0343-4ED5-A39D-24503726DE98}" srcId="{82A4B5A6-9CA0-4503-808C-1D020CE3B3F0}" destId="{7B6CC257-010E-483D-B07D-4F790B54405D}" srcOrd="0" destOrd="0" parTransId="{37FB740A-A733-48E7-AC39-5A033F30EFA1}" sibTransId="{013AFB3D-BF4A-451A-91B8-A405E4F06E03}"/>
    <dgm:cxn modelId="{7E197671-21DC-4F8C-9FA3-D92C2EAEC58F}" type="presOf" srcId="{833A256C-2C9F-45DC-991D-B5231E6D9BFE}" destId="{48261E7E-BD47-4A83-A30D-4A6DA84ECA53}" srcOrd="1" destOrd="0" presId="urn:microsoft.com/office/officeart/2005/8/layout/list1"/>
    <dgm:cxn modelId="{EEFA71B9-951C-4FD0-8FF3-DB55E743108E}" type="presOf" srcId="{7B6CC257-010E-483D-B07D-4F790B54405D}" destId="{C305CD9A-E5CC-4754-BAA6-CED2EB318E1B}" srcOrd="0" destOrd="0" presId="urn:microsoft.com/office/officeart/2005/8/layout/list1"/>
    <dgm:cxn modelId="{FC47B520-0BDF-42C9-A486-6BB5AFB9C5EF}" srcId="{78DC5B0F-F3FB-4FD7-89BC-12685BAE6F8F}" destId="{82A4B5A6-9CA0-4503-808C-1D020CE3B3F0}" srcOrd="1" destOrd="0" parTransId="{57F1FBE1-E80D-41AC-AA53-77F0F7244D87}" sibTransId="{256C244B-D6BC-4D81-8829-D7A037B15791}"/>
    <dgm:cxn modelId="{2C3A2C2F-4913-47F2-B46F-74D73ECD245F}" srcId="{78DC5B0F-F3FB-4FD7-89BC-12685BAE6F8F}" destId="{AD919B54-1900-420A-BDA2-5347F05BC123}" srcOrd="3" destOrd="0" parTransId="{C80208B2-B009-4671-92F2-1DA3BFADEFA8}" sibTransId="{8475F39E-30B0-425B-B7FE-B669225A896A}"/>
    <dgm:cxn modelId="{16593442-3101-4182-85B0-1567F812EB95}" type="presOf" srcId="{BF00B600-237B-424C-8651-7ED54192E7FD}" destId="{38BD4BC2-D7A9-45E5-90D7-B95B55A9C666}" srcOrd="1" destOrd="0" presId="urn:microsoft.com/office/officeart/2005/8/layout/list1"/>
    <dgm:cxn modelId="{A7F560D9-E345-4BBD-8095-BC11D1254081}" srcId="{BF00B600-237B-424C-8651-7ED54192E7FD}" destId="{75E8408A-B62F-4246-9861-1F852D68D49E}" srcOrd="0" destOrd="0" parTransId="{0C8F74BD-CF06-4B64-B000-CB508C63AA3E}" sibTransId="{0617005F-BB75-4A42-8269-84BA5437C8EF}"/>
    <dgm:cxn modelId="{57F8097B-D9E4-4121-911A-74991C3BCDEE}" srcId="{AD919B54-1900-420A-BDA2-5347F05BC123}" destId="{1CA98194-FC82-4028-B71F-9997A05091D6}" srcOrd="0" destOrd="0" parTransId="{4152AEBE-22EC-455A-ABA3-D70071A3A2E1}" sibTransId="{758E928D-7012-40FB-9C89-5D5B3AD0FCE4}"/>
    <dgm:cxn modelId="{348C6F88-0E93-4FAE-8D52-C143FCB32B23}" type="presOf" srcId="{805643D2-3BFD-4C87-88F3-D9ECA7A4FF11}" destId="{0A60CA64-3CE1-4C9D-95D9-369FC8DAADC7}" srcOrd="0" destOrd="0" presId="urn:microsoft.com/office/officeart/2005/8/layout/list1"/>
    <dgm:cxn modelId="{ADBEDCB1-6ABD-462E-A301-E15169AE8C95}" type="presOf" srcId="{AD919B54-1900-420A-BDA2-5347F05BC123}" destId="{68BB3A5D-9103-4AE3-935E-9D1448F37744}" srcOrd="1" destOrd="0" presId="urn:microsoft.com/office/officeart/2005/8/layout/list1"/>
    <dgm:cxn modelId="{C39D44B7-3AF2-4A15-8FE0-F924673EF6CF}" type="presOf" srcId="{1CA98194-FC82-4028-B71F-9997A05091D6}" destId="{672B1F72-871A-48AB-B968-11E10FF0D69F}" srcOrd="0" destOrd="0" presId="urn:microsoft.com/office/officeart/2005/8/layout/list1"/>
    <dgm:cxn modelId="{093D225C-0A40-45C9-B9FC-73E973390BF1}" type="presOf" srcId="{BF00B600-237B-424C-8651-7ED54192E7FD}" destId="{0E25FBCF-8FB6-4F0E-BFF5-7206AEC4EE84}" srcOrd="0" destOrd="0" presId="urn:microsoft.com/office/officeart/2005/8/layout/list1"/>
    <dgm:cxn modelId="{006131FC-94B4-45E1-9252-AF26B69FF2A6}" type="presOf" srcId="{AD919B54-1900-420A-BDA2-5347F05BC123}" destId="{09881D57-12E0-4B46-A219-A42428FC0D3B}" srcOrd="0" destOrd="0" presId="urn:microsoft.com/office/officeart/2005/8/layout/list1"/>
    <dgm:cxn modelId="{8345C017-7B9B-403F-9096-15223B6A89FA}" type="presOf" srcId="{82A4B5A6-9CA0-4503-808C-1D020CE3B3F0}" destId="{E0AD81BB-4E99-4516-86A6-06609055A04F}" srcOrd="1" destOrd="0" presId="urn:microsoft.com/office/officeart/2005/8/layout/list1"/>
    <dgm:cxn modelId="{0DB8A8FA-4730-4A01-B0DD-C08B159FB215}" srcId="{78DC5B0F-F3FB-4FD7-89BC-12685BAE6F8F}" destId="{833A256C-2C9F-45DC-991D-B5231E6D9BFE}" srcOrd="2" destOrd="0" parTransId="{CE9AEF4C-72C0-44E2-9DD2-6CE63E83043D}" sibTransId="{A913048A-9D87-4FBC-BFDC-06A4E1C3A353}"/>
    <dgm:cxn modelId="{924142A9-ADDD-45DD-962A-C8CF25F0E8DC}" type="presOf" srcId="{82A4B5A6-9CA0-4503-808C-1D020CE3B3F0}" destId="{AF1902B0-FEBA-4843-8406-BE0A14FDF7C6}" srcOrd="0" destOrd="0" presId="urn:microsoft.com/office/officeart/2005/8/layout/list1"/>
    <dgm:cxn modelId="{AC69B7ED-21E1-44A6-B911-F87E0B0DB76F}" type="presOf" srcId="{75E8408A-B62F-4246-9861-1F852D68D49E}" destId="{40D950AF-8F39-4C9C-9A0E-090FD07BC2C1}" srcOrd="0" destOrd="0" presId="urn:microsoft.com/office/officeart/2005/8/layout/list1"/>
    <dgm:cxn modelId="{A579C4EB-E3CA-450D-9FC6-F89912EB5F84}" type="presOf" srcId="{78DC5B0F-F3FB-4FD7-89BC-12685BAE6F8F}" destId="{3C07A711-B980-481F-B24A-AA28CEDE9B38}" srcOrd="0" destOrd="0" presId="urn:microsoft.com/office/officeart/2005/8/layout/list1"/>
    <dgm:cxn modelId="{C79BCA7E-A495-4DDF-A51F-26F87758C2D9}" srcId="{78DC5B0F-F3FB-4FD7-89BC-12685BAE6F8F}" destId="{BF00B600-237B-424C-8651-7ED54192E7FD}" srcOrd="0" destOrd="0" parTransId="{FDE841C7-A1A6-41BE-95F9-555264EEE546}" sibTransId="{9A607172-1FD4-4DE8-9488-5BFCC0C3354A}"/>
    <dgm:cxn modelId="{D4C232FF-7CC6-4B71-B74D-1CD4C1C83664}" type="presParOf" srcId="{3C07A711-B980-481F-B24A-AA28CEDE9B38}" destId="{591CEB49-E477-4C07-9920-681275535F15}" srcOrd="0" destOrd="0" presId="urn:microsoft.com/office/officeart/2005/8/layout/list1"/>
    <dgm:cxn modelId="{B393F96C-51FA-4537-94CE-214DE65F0AC2}" type="presParOf" srcId="{591CEB49-E477-4C07-9920-681275535F15}" destId="{0E25FBCF-8FB6-4F0E-BFF5-7206AEC4EE84}" srcOrd="0" destOrd="0" presId="urn:microsoft.com/office/officeart/2005/8/layout/list1"/>
    <dgm:cxn modelId="{5F4966EB-DDBE-47A8-8FA6-F1ED8FA55DFC}" type="presParOf" srcId="{591CEB49-E477-4C07-9920-681275535F15}" destId="{38BD4BC2-D7A9-45E5-90D7-B95B55A9C666}" srcOrd="1" destOrd="0" presId="urn:microsoft.com/office/officeart/2005/8/layout/list1"/>
    <dgm:cxn modelId="{9183FE6E-B172-4E49-817A-A440EBBBAF7D}" type="presParOf" srcId="{3C07A711-B980-481F-B24A-AA28CEDE9B38}" destId="{050A1F3C-D462-4D44-B582-76F50E933BB0}" srcOrd="1" destOrd="0" presId="urn:microsoft.com/office/officeart/2005/8/layout/list1"/>
    <dgm:cxn modelId="{BEAD12B9-F91E-4DF2-AF95-AA4F77F5BE8C}" type="presParOf" srcId="{3C07A711-B980-481F-B24A-AA28CEDE9B38}" destId="{40D950AF-8F39-4C9C-9A0E-090FD07BC2C1}" srcOrd="2" destOrd="0" presId="urn:microsoft.com/office/officeart/2005/8/layout/list1"/>
    <dgm:cxn modelId="{3745A1F0-1F76-487D-B72A-9D1C7D9BBEBC}" type="presParOf" srcId="{3C07A711-B980-481F-B24A-AA28CEDE9B38}" destId="{A08F38B4-17F5-4148-82E7-8E32D1D70DDD}" srcOrd="3" destOrd="0" presId="urn:microsoft.com/office/officeart/2005/8/layout/list1"/>
    <dgm:cxn modelId="{512F5918-9FFC-41E8-890E-8101FD3D80F4}" type="presParOf" srcId="{3C07A711-B980-481F-B24A-AA28CEDE9B38}" destId="{FDF3B04B-321F-44B9-AC39-DD62313BC5E3}" srcOrd="4" destOrd="0" presId="urn:microsoft.com/office/officeart/2005/8/layout/list1"/>
    <dgm:cxn modelId="{4BAB61DD-B2A8-49FC-AB33-E5E473F5CE76}" type="presParOf" srcId="{FDF3B04B-321F-44B9-AC39-DD62313BC5E3}" destId="{AF1902B0-FEBA-4843-8406-BE0A14FDF7C6}" srcOrd="0" destOrd="0" presId="urn:microsoft.com/office/officeart/2005/8/layout/list1"/>
    <dgm:cxn modelId="{477B925B-5AF6-4255-AA6D-61DE9B3B71BF}" type="presParOf" srcId="{FDF3B04B-321F-44B9-AC39-DD62313BC5E3}" destId="{E0AD81BB-4E99-4516-86A6-06609055A04F}" srcOrd="1" destOrd="0" presId="urn:microsoft.com/office/officeart/2005/8/layout/list1"/>
    <dgm:cxn modelId="{CA5F5200-538F-46FE-AB7E-3D7189B0DD44}" type="presParOf" srcId="{3C07A711-B980-481F-B24A-AA28CEDE9B38}" destId="{E7EF6759-CC29-4ADF-9245-2EAF92C1586D}" srcOrd="5" destOrd="0" presId="urn:microsoft.com/office/officeart/2005/8/layout/list1"/>
    <dgm:cxn modelId="{F8EE389D-4593-4672-9DAF-145B1E8700ED}" type="presParOf" srcId="{3C07A711-B980-481F-B24A-AA28CEDE9B38}" destId="{C305CD9A-E5CC-4754-BAA6-CED2EB318E1B}" srcOrd="6" destOrd="0" presId="urn:microsoft.com/office/officeart/2005/8/layout/list1"/>
    <dgm:cxn modelId="{06A9A5CA-6DD8-40DD-B03B-CC8B5D14C6B3}" type="presParOf" srcId="{3C07A711-B980-481F-B24A-AA28CEDE9B38}" destId="{2B18E5DC-C309-4A22-AAA7-6D2EB0ABB3EE}" srcOrd="7" destOrd="0" presId="urn:microsoft.com/office/officeart/2005/8/layout/list1"/>
    <dgm:cxn modelId="{3F181E98-B68F-4CF8-B6A3-F3FE6AB04A4D}" type="presParOf" srcId="{3C07A711-B980-481F-B24A-AA28CEDE9B38}" destId="{29071B88-8937-46E3-B4A0-E4AE1452013C}" srcOrd="8" destOrd="0" presId="urn:microsoft.com/office/officeart/2005/8/layout/list1"/>
    <dgm:cxn modelId="{6817EE69-F052-401A-8E38-39613BB26FAF}" type="presParOf" srcId="{29071B88-8937-46E3-B4A0-E4AE1452013C}" destId="{8482066A-9CCB-4F77-80F3-7F916B40782D}" srcOrd="0" destOrd="0" presId="urn:microsoft.com/office/officeart/2005/8/layout/list1"/>
    <dgm:cxn modelId="{8000BAB5-4305-4CC6-B68A-099FC3D98E80}" type="presParOf" srcId="{29071B88-8937-46E3-B4A0-E4AE1452013C}" destId="{48261E7E-BD47-4A83-A30D-4A6DA84ECA53}" srcOrd="1" destOrd="0" presId="urn:microsoft.com/office/officeart/2005/8/layout/list1"/>
    <dgm:cxn modelId="{E69CE470-22B8-4053-A984-B9F9DE3A37AC}" type="presParOf" srcId="{3C07A711-B980-481F-B24A-AA28CEDE9B38}" destId="{5E9934E2-EEFF-4F2E-B5EA-15A2629A8BF3}" srcOrd="9" destOrd="0" presId="urn:microsoft.com/office/officeart/2005/8/layout/list1"/>
    <dgm:cxn modelId="{67B7CB4C-33E2-431B-AEC9-72166A25B85E}" type="presParOf" srcId="{3C07A711-B980-481F-B24A-AA28CEDE9B38}" destId="{0A60CA64-3CE1-4C9D-95D9-369FC8DAADC7}" srcOrd="10" destOrd="0" presId="urn:microsoft.com/office/officeart/2005/8/layout/list1"/>
    <dgm:cxn modelId="{480F430B-25FC-4601-9F14-C58D8441F26C}" type="presParOf" srcId="{3C07A711-B980-481F-B24A-AA28CEDE9B38}" destId="{EECE8CA9-6464-46D1-A9A8-3CB570FECE58}" srcOrd="11" destOrd="0" presId="urn:microsoft.com/office/officeart/2005/8/layout/list1"/>
    <dgm:cxn modelId="{A2F1F47F-2200-49FC-88AA-3616CAFDC318}" type="presParOf" srcId="{3C07A711-B980-481F-B24A-AA28CEDE9B38}" destId="{199C26A9-6ED4-4FB7-9241-E89D36FEBA64}" srcOrd="12" destOrd="0" presId="urn:microsoft.com/office/officeart/2005/8/layout/list1"/>
    <dgm:cxn modelId="{92298773-0A86-4721-AEF6-9313813A727D}" type="presParOf" srcId="{199C26A9-6ED4-4FB7-9241-E89D36FEBA64}" destId="{09881D57-12E0-4B46-A219-A42428FC0D3B}" srcOrd="0" destOrd="0" presId="urn:microsoft.com/office/officeart/2005/8/layout/list1"/>
    <dgm:cxn modelId="{753AE6B5-9456-407B-8864-0FC5A7A78E18}" type="presParOf" srcId="{199C26A9-6ED4-4FB7-9241-E89D36FEBA64}" destId="{68BB3A5D-9103-4AE3-935E-9D1448F37744}" srcOrd="1" destOrd="0" presId="urn:microsoft.com/office/officeart/2005/8/layout/list1"/>
    <dgm:cxn modelId="{D2E7BECB-ABA2-4F73-BE56-BDFCB085B9E9}" type="presParOf" srcId="{3C07A711-B980-481F-B24A-AA28CEDE9B38}" destId="{2BC80D0E-5070-4099-9A25-E70AABEE7282}" srcOrd="13" destOrd="0" presId="urn:microsoft.com/office/officeart/2005/8/layout/list1"/>
    <dgm:cxn modelId="{0A81A831-DF65-45F7-8DB4-114CC367D281}" type="presParOf" srcId="{3C07A711-B980-481F-B24A-AA28CEDE9B38}" destId="{672B1F72-871A-48AB-B968-11E10FF0D69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3200" dirty="0" smtClean="0">
              <a:latin typeface="Arial" pitchFamily="34" charset="0"/>
              <a:cs typeface="Arial" pitchFamily="34" charset="0"/>
            </a:rPr>
            <a:t>Local</a:t>
          </a:r>
          <a:r>
            <a:rPr lang="en-GB" sz="5600" dirty="0" smtClean="0"/>
            <a:t> </a:t>
          </a:r>
          <a:r>
            <a:rPr lang="en-GB" sz="3200" dirty="0" smtClean="0">
              <a:latin typeface="Arial" pitchFamily="34" charset="0"/>
              <a:cs typeface="Arial" pitchFamily="34" charset="0"/>
            </a:rPr>
            <a:t>Authority</a:t>
          </a:r>
          <a:endParaRPr lang="en-GB" sz="5600"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Prime responsibility for planning and funding high needs provision</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31B442C2-2E5A-4C4F-893D-D66092DEB8C4}">
      <dgm:prSet phldrT="[Text]" custT="1"/>
      <dgm:spPr>
        <a:solidFill>
          <a:srgbClr val="CFDCE3"/>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Embed other aspects of high needs funding and SEN reforms</a:t>
          </a:r>
        </a:p>
      </dgm:t>
    </dgm:pt>
    <dgm:pt modelId="{5E3AA0F9-419D-43C6-83CA-1C98E78A0404}" type="parTrans" cxnId="{3AEC214D-90F5-4E9A-AD70-B1020C7790CF}">
      <dgm:prSet/>
      <dgm:spPr/>
      <dgm:t>
        <a:bodyPr/>
        <a:lstStyle/>
        <a:p>
          <a:endParaRPr lang="en-GB"/>
        </a:p>
      </dgm:t>
    </dgm:pt>
    <dgm:pt modelId="{B3FA921F-3F77-41E0-9EEE-87B6E08CE52A}" type="sibTrans" cxnId="{3AEC214D-90F5-4E9A-AD70-B1020C7790CF}">
      <dgm:prSet/>
      <dgm:spPr/>
      <dgm:t>
        <a:bodyPr/>
        <a:lstStyle/>
        <a:p>
          <a:endParaRPr lang="en-GB"/>
        </a:p>
      </dgm:t>
    </dgm:pt>
    <dgm:pt modelId="{8F624CB2-D9BC-43C6-B14D-B7267266BA8B}">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Work with institutions and other LAs to review distribution of places </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Working with academies, schools and schools forum</a:t>
          </a:r>
          <a:endParaRPr lang="en-GB" sz="2000" b="0" dirty="0">
            <a:solidFill>
              <a:schemeClr val="tx1"/>
            </a:solidFill>
            <a:latin typeface="Arial" pitchFamily="34" charset="0"/>
            <a:cs typeface="Arial" pitchFamily="34" charset="0"/>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BFAB87B3-FCEE-4690-BCFF-2CF348580CA8}">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Review and confirm individual pupil/student placements and associated top-up funding</a:t>
          </a:r>
          <a:endParaRPr lang="en-GB" sz="2000" b="0" dirty="0">
            <a:solidFill>
              <a:schemeClr val="tx1"/>
            </a:solidFill>
            <a:latin typeface="Arial" pitchFamily="34" charset="0"/>
            <a:cs typeface="Arial" pitchFamily="34" charset="0"/>
          </a:endParaRPr>
        </a:p>
      </dgm:t>
    </dgm:pt>
    <dgm:pt modelId="{6F263626-8E20-464B-8599-BEEC9F4DB8E4}" type="parTrans" cxnId="{06EEEC46-8B3F-434B-B176-7BE7490E01FA}">
      <dgm:prSet/>
      <dgm:spPr/>
      <dgm:t>
        <a:bodyPr/>
        <a:lstStyle/>
        <a:p>
          <a:endParaRPr lang="en-GB"/>
        </a:p>
      </dgm:t>
    </dgm:pt>
    <dgm:pt modelId="{A9F61506-14B5-40D6-8566-17EF6BC1EAA1}" type="sibTrans" cxnId="{06EEEC46-8B3F-434B-B176-7BE7490E01FA}">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5"/>
      <dgm:spPr/>
      <dgm:t>
        <a:bodyPr/>
        <a:lstStyle/>
        <a:p>
          <a:endParaRPr lang="en-GB"/>
        </a:p>
      </dgm:t>
    </dgm:pt>
    <dgm:pt modelId="{8B7F98BE-04B8-4CF5-A3E1-D4B0E1E98CB0}" type="pres">
      <dgm:prSet presAssocID="{F750EDA9-76D5-4A32-8AA3-FCCC8F3C27C6}" presName="connTx" presStyleLbl="parChTrans1D2" presStyleIdx="0" presStyleCnt="5"/>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5" custScaleX="219949" custScaleY="88849">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5"/>
      <dgm:spPr/>
      <dgm:t>
        <a:bodyPr/>
        <a:lstStyle/>
        <a:p>
          <a:endParaRPr lang="en-GB"/>
        </a:p>
      </dgm:t>
    </dgm:pt>
    <dgm:pt modelId="{889A1534-E4A6-442B-83CF-E84EF22FD261}" type="pres">
      <dgm:prSet presAssocID="{E5F6B0AA-D298-4B97-9DDC-88E8A99CA02E}" presName="connTx" presStyleLbl="parChTrans1D2" presStyleIdx="1" presStyleCnt="5"/>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5" custScaleX="219746" custScaleY="65879">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EC76E205-FC6C-47C0-8789-6308019F5218}" type="pres">
      <dgm:prSet presAssocID="{3D75CE4B-1C14-4901-AAFA-9B7FD88796A1}" presName="conn2-1" presStyleLbl="parChTrans1D2" presStyleIdx="2" presStyleCnt="5"/>
      <dgm:spPr/>
      <dgm:t>
        <a:bodyPr/>
        <a:lstStyle/>
        <a:p>
          <a:endParaRPr lang="en-GB"/>
        </a:p>
      </dgm:t>
    </dgm:pt>
    <dgm:pt modelId="{F1D29D90-F823-43E9-9AC5-E597C68C6774}" type="pres">
      <dgm:prSet presAssocID="{3D75CE4B-1C14-4901-AAFA-9B7FD88796A1}" presName="connTx" presStyleLbl="parChTrans1D2" presStyleIdx="2" presStyleCnt="5"/>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2" presStyleCnt="5"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 modelId="{3489CF77-81A7-4E43-80DE-EF0962E58EB3}" type="pres">
      <dgm:prSet presAssocID="{5E3AA0F9-419D-43C6-83CA-1C98E78A0404}" presName="conn2-1" presStyleLbl="parChTrans1D2" presStyleIdx="3" presStyleCnt="5"/>
      <dgm:spPr/>
      <dgm:t>
        <a:bodyPr/>
        <a:lstStyle/>
        <a:p>
          <a:endParaRPr lang="en-GB"/>
        </a:p>
      </dgm:t>
    </dgm:pt>
    <dgm:pt modelId="{D64A884D-2B16-4ADA-B950-F8A0B68C8D34}" type="pres">
      <dgm:prSet presAssocID="{5E3AA0F9-419D-43C6-83CA-1C98E78A0404}" presName="connTx" presStyleLbl="parChTrans1D2" presStyleIdx="3" presStyleCnt="5"/>
      <dgm:spPr/>
      <dgm:t>
        <a:bodyPr/>
        <a:lstStyle/>
        <a:p>
          <a:endParaRPr lang="en-GB"/>
        </a:p>
      </dgm:t>
    </dgm:pt>
    <dgm:pt modelId="{95BDD93C-CBBA-4988-A77E-21441AE23BBE}" type="pres">
      <dgm:prSet presAssocID="{31B442C2-2E5A-4C4F-893D-D66092DEB8C4}" presName="root2" presStyleCnt="0"/>
      <dgm:spPr/>
    </dgm:pt>
    <dgm:pt modelId="{E5BBF45C-69F8-42FC-B1AA-AA062B20C516}" type="pres">
      <dgm:prSet presAssocID="{31B442C2-2E5A-4C4F-893D-D66092DEB8C4}" presName="LevelTwoTextNode" presStyleLbl="node2" presStyleIdx="3" presStyleCnt="5" custScaleX="219949">
        <dgm:presLayoutVars>
          <dgm:chPref val="3"/>
        </dgm:presLayoutVars>
      </dgm:prSet>
      <dgm:spPr/>
      <dgm:t>
        <a:bodyPr/>
        <a:lstStyle/>
        <a:p>
          <a:endParaRPr lang="en-GB"/>
        </a:p>
      </dgm:t>
    </dgm:pt>
    <dgm:pt modelId="{CFF5BB2E-B1E1-427A-A330-3149197BBB69}" type="pres">
      <dgm:prSet presAssocID="{31B442C2-2E5A-4C4F-893D-D66092DEB8C4}" presName="level3hierChild" presStyleCnt="0"/>
      <dgm:spPr/>
    </dgm:pt>
    <dgm:pt modelId="{5353961A-10ED-4F18-909C-6A9170A159B9}" type="pres">
      <dgm:prSet presAssocID="{6F263626-8E20-464B-8599-BEEC9F4DB8E4}" presName="conn2-1" presStyleLbl="parChTrans1D2" presStyleIdx="4" presStyleCnt="5"/>
      <dgm:spPr/>
      <dgm:t>
        <a:bodyPr/>
        <a:lstStyle/>
        <a:p>
          <a:endParaRPr lang="en-GB"/>
        </a:p>
      </dgm:t>
    </dgm:pt>
    <dgm:pt modelId="{F11D6CDF-37FA-4DD0-A852-570E67E490D8}" type="pres">
      <dgm:prSet presAssocID="{6F263626-8E20-464B-8599-BEEC9F4DB8E4}" presName="connTx" presStyleLbl="parChTrans1D2" presStyleIdx="4" presStyleCnt="5"/>
      <dgm:spPr/>
      <dgm:t>
        <a:bodyPr/>
        <a:lstStyle/>
        <a:p>
          <a:endParaRPr lang="en-GB"/>
        </a:p>
      </dgm:t>
    </dgm:pt>
    <dgm:pt modelId="{12A48A67-D3D1-42CC-BE64-50581EC2FBF3}" type="pres">
      <dgm:prSet presAssocID="{BFAB87B3-FCEE-4690-BCFF-2CF348580CA8}" presName="root2" presStyleCnt="0"/>
      <dgm:spPr/>
    </dgm:pt>
    <dgm:pt modelId="{5B8B793F-1CB9-4650-B5E7-816F074C9985}" type="pres">
      <dgm:prSet presAssocID="{BFAB87B3-FCEE-4690-BCFF-2CF348580CA8}" presName="LevelTwoTextNode" presStyleLbl="node2" presStyleIdx="4" presStyleCnt="5" custScaleX="219949">
        <dgm:presLayoutVars>
          <dgm:chPref val="3"/>
        </dgm:presLayoutVars>
      </dgm:prSet>
      <dgm:spPr/>
      <dgm:t>
        <a:bodyPr/>
        <a:lstStyle/>
        <a:p>
          <a:endParaRPr lang="en-GB"/>
        </a:p>
      </dgm:t>
    </dgm:pt>
    <dgm:pt modelId="{6EB96A95-8313-42DE-937A-65A19E136454}" type="pres">
      <dgm:prSet presAssocID="{BFAB87B3-FCEE-4690-BCFF-2CF348580CA8}" presName="level3hierChild" presStyleCnt="0"/>
      <dgm:spPr/>
    </dgm:pt>
  </dgm:ptLst>
  <dgm:cxnLst>
    <dgm:cxn modelId="{68D96A77-3288-46ED-96CE-199661DB10CF}" type="presOf" srcId="{E5F6B0AA-D298-4B97-9DDC-88E8A99CA02E}" destId="{BCCDEFA1-7DAB-4D9A-9125-77789B1912E2}" srcOrd="0" destOrd="0" presId="urn:microsoft.com/office/officeart/2008/layout/HorizontalMultiLevelHierarchy"/>
    <dgm:cxn modelId="{E6EBD28F-5499-403E-9733-1C7407CF36AF}" srcId="{4844E941-E59D-4322-A2CE-C8038C44B883}" destId="{60153C15-7331-460E-BA4C-8346B5EE6B28}" srcOrd="0" destOrd="0" parTransId="{475DC5A6-7D18-4AB9-A233-1956C6D7AD5C}" sibTransId="{D1B47A19-E35E-4D50-BBD7-16AD3E25990D}"/>
    <dgm:cxn modelId="{8F06F457-C45F-44DC-87B1-B332D8D732E6}" srcId="{60153C15-7331-460E-BA4C-8346B5EE6B28}" destId="{8F624CB2-D9BC-43C6-B14D-B7267266BA8B}" srcOrd="2" destOrd="0" parTransId="{3D75CE4B-1C14-4901-AAFA-9B7FD88796A1}" sibTransId="{73546230-C0A4-4019-B187-539E97263ECF}"/>
    <dgm:cxn modelId="{879EE44E-5200-4347-84B8-4AE7CE319F14}" type="presOf" srcId="{31B442C2-2E5A-4C4F-893D-D66092DEB8C4}" destId="{E5BBF45C-69F8-42FC-B1AA-AA062B20C516}" srcOrd="0" destOrd="0" presId="urn:microsoft.com/office/officeart/2008/layout/HorizontalMultiLevelHierarchy"/>
    <dgm:cxn modelId="{944BD052-3E3B-4642-8CF4-CC821D4FA0D6}" type="presOf" srcId="{E5F6B0AA-D298-4B97-9DDC-88E8A99CA02E}" destId="{889A1534-E4A6-442B-83CF-E84EF22FD261}" srcOrd="1" destOrd="0" presId="urn:microsoft.com/office/officeart/2008/layout/HorizontalMultiLevelHierarchy"/>
    <dgm:cxn modelId="{98EA9A40-0D29-49BA-9144-86E22DFAF565}" type="presOf" srcId="{6F263626-8E20-464B-8599-BEEC9F4DB8E4}" destId="{F11D6CDF-37FA-4DD0-A852-570E67E490D8}" srcOrd="1" destOrd="0" presId="urn:microsoft.com/office/officeart/2008/layout/HorizontalMultiLevelHierarchy"/>
    <dgm:cxn modelId="{B649F0E3-D1AF-4820-8A70-DD023A6D8F0F}" type="presOf" srcId="{4844E941-E59D-4322-A2CE-C8038C44B883}" destId="{10FB83E9-FA9A-4888-9155-F1C9CC7312D2}" srcOrd="0" destOrd="0" presId="urn:microsoft.com/office/officeart/2008/layout/HorizontalMultiLevelHierarchy"/>
    <dgm:cxn modelId="{96F084C6-4E55-464F-A176-6E75283D8305}" type="presOf" srcId="{5E3AA0F9-419D-43C6-83CA-1C98E78A0404}" destId="{D64A884D-2B16-4ADA-B950-F8A0B68C8D34}" srcOrd="1" destOrd="0" presId="urn:microsoft.com/office/officeart/2008/layout/HorizontalMultiLevelHierarchy"/>
    <dgm:cxn modelId="{3AEC214D-90F5-4E9A-AD70-B1020C7790CF}" srcId="{60153C15-7331-460E-BA4C-8346B5EE6B28}" destId="{31B442C2-2E5A-4C4F-893D-D66092DEB8C4}" srcOrd="3" destOrd="0" parTransId="{5E3AA0F9-419D-43C6-83CA-1C98E78A0404}" sibTransId="{B3FA921F-3F77-41E0-9EEE-87B6E08CE52A}"/>
    <dgm:cxn modelId="{8521C930-C12C-436E-9711-E52A473A9D70}" type="presOf" srcId="{5E3AA0F9-419D-43C6-83CA-1C98E78A0404}" destId="{3489CF77-81A7-4E43-80DE-EF0962E58EB3}" srcOrd="0" destOrd="0" presId="urn:microsoft.com/office/officeart/2008/layout/HorizontalMultiLevelHierarchy"/>
    <dgm:cxn modelId="{E45327E0-98B9-46CA-8964-54C3C98FBC32}" type="presOf" srcId="{F750EDA9-76D5-4A32-8AA3-FCCC8F3C27C6}" destId="{D036C2FB-54DF-4358-B936-D7E436479D80}" srcOrd="0" destOrd="0" presId="urn:microsoft.com/office/officeart/2008/layout/HorizontalMultiLevelHierarchy"/>
    <dgm:cxn modelId="{7D536CFD-18D7-4849-BAEC-93C30CA9883C}" type="presOf" srcId="{BFAB87B3-FCEE-4690-BCFF-2CF348580CA8}" destId="{5B8B793F-1CB9-4650-B5E7-816F074C9985}" srcOrd="0" destOrd="0" presId="urn:microsoft.com/office/officeart/2008/layout/HorizontalMultiLevelHierarchy"/>
    <dgm:cxn modelId="{EF5A5975-7AA5-49CA-97EB-F9AA75B0D342}" type="presOf" srcId="{ACB79B22-653E-4F3B-BF64-6EDAB531008B}" destId="{B9DE6646-C5B4-4500-A1C7-2E91C38E67B7}" srcOrd="0" destOrd="0" presId="urn:microsoft.com/office/officeart/2008/layout/HorizontalMultiLevelHierarchy"/>
    <dgm:cxn modelId="{CC57A29F-B9A6-475F-949E-1D1E4E251720}" type="presOf" srcId="{6F263626-8E20-464B-8599-BEEC9F4DB8E4}" destId="{5353961A-10ED-4F18-909C-6A9170A159B9}" srcOrd="0" destOrd="0" presId="urn:microsoft.com/office/officeart/2008/layout/HorizontalMultiLevelHierarchy"/>
    <dgm:cxn modelId="{83B5837B-F993-4F72-BFE4-320145071265}" type="presOf" srcId="{F750EDA9-76D5-4A32-8AA3-FCCC8F3C27C6}" destId="{8B7F98BE-04B8-4CF5-A3E1-D4B0E1E98CB0}" srcOrd="1" destOrd="0" presId="urn:microsoft.com/office/officeart/2008/layout/HorizontalMultiLevelHierarchy"/>
    <dgm:cxn modelId="{69000897-79AA-48FF-B812-832E3FC8F437}" type="presOf" srcId="{60153C15-7331-460E-BA4C-8346B5EE6B28}" destId="{DE53FADD-876C-4E74-ADF3-C4DA082E5BDD}" srcOrd="0" destOrd="0" presId="urn:microsoft.com/office/officeart/2008/layout/HorizontalMultiLevelHierarchy"/>
    <dgm:cxn modelId="{DCFB6FA1-4909-4647-B5AD-591007B37600}" type="presOf" srcId="{3D75CE4B-1C14-4901-AAFA-9B7FD88796A1}" destId="{EC76E205-FC6C-47C0-8789-6308019F5218}"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06EEEC46-8B3F-434B-B176-7BE7490E01FA}" srcId="{60153C15-7331-460E-BA4C-8346B5EE6B28}" destId="{BFAB87B3-FCEE-4690-BCFF-2CF348580CA8}" srcOrd="4" destOrd="0" parTransId="{6F263626-8E20-464B-8599-BEEC9F4DB8E4}" sibTransId="{A9F61506-14B5-40D6-8566-17EF6BC1EAA1}"/>
    <dgm:cxn modelId="{EAB33B65-D936-41C0-B970-EDAE49DC69DB}" type="presOf" srcId="{8F624CB2-D9BC-43C6-B14D-B7267266BA8B}" destId="{A33FACCF-DEC9-462A-8CF2-EDDD77A4B0C4}" srcOrd="0" destOrd="0" presId="urn:microsoft.com/office/officeart/2008/layout/HorizontalMultiLevelHierarchy"/>
    <dgm:cxn modelId="{E7D97599-EFEE-49CA-88D7-3572043F3063}" type="presOf" srcId="{6073E365-3BB6-4508-AE8F-F95A6ADA22FD}" destId="{2E12DAF1-2FE1-4440-977F-B88657E6A1D5}" srcOrd="0" destOrd="0" presId="urn:microsoft.com/office/officeart/2008/layout/HorizontalMultiLevelHierarchy"/>
    <dgm:cxn modelId="{533DE41F-DA25-46F2-89C5-35FC35DB11C2}" type="presOf" srcId="{3D75CE4B-1C14-4901-AAFA-9B7FD88796A1}" destId="{F1D29D90-F823-43E9-9AC5-E597C68C6774}" srcOrd="1" destOrd="0" presId="urn:microsoft.com/office/officeart/2008/layout/HorizontalMultiLevelHierarchy"/>
    <dgm:cxn modelId="{E85FD067-65D4-4B0E-AB4B-4A31452B700C}" srcId="{60153C15-7331-460E-BA4C-8346B5EE6B28}" destId="{6073E365-3BB6-4508-AE8F-F95A6ADA22FD}" srcOrd="1" destOrd="0" parTransId="{E5F6B0AA-D298-4B97-9DDC-88E8A99CA02E}" sibTransId="{5ADAA323-E894-4673-A3AE-7C4CE0635EAC}"/>
    <dgm:cxn modelId="{F50BC5B5-3D48-4A12-AC96-F0F3C759EB98}" type="presParOf" srcId="{10FB83E9-FA9A-4888-9155-F1C9CC7312D2}" destId="{B117C82C-280D-489C-8477-1AD5B9A859A9}" srcOrd="0" destOrd="0" presId="urn:microsoft.com/office/officeart/2008/layout/HorizontalMultiLevelHierarchy"/>
    <dgm:cxn modelId="{7BAE5E5A-9A2F-4A5F-AF0F-7D7A76022A75}" type="presParOf" srcId="{B117C82C-280D-489C-8477-1AD5B9A859A9}" destId="{DE53FADD-876C-4E74-ADF3-C4DA082E5BDD}" srcOrd="0" destOrd="0" presId="urn:microsoft.com/office/officeart/2008/layout/HorizontalMultiLevelHierarchy"/>
    <dgm:cxn modelId="{06F9CAA2-C3E0-450E-AE7D-59130B3CF1BA}" type="presParOf" srcId="{B117C82C-280D-489C-8477-1AD5B9A859A9}" destId="{D435434E-6A23-4964-B00D-8C6029876559}" srcOrd="1" destOrd="0" presId="urn:microsoft.com/office/officeart/2008/layout/HorizontalMultiLevelHierarchy"/>
    <dgm:cxn modelId="{F3E094E1-25F4-42CF-B53B-B599D6174532}" type="presParOf" srcId="{D435434E-6A23-4964-B00D-8C6029876559}" destId="{D036C2FB-54DF-4358-B936-D7E436479D80}" srcOrd="0" destOrd="0" presId="urn:microsoft.com/office/officeart/2008/layout/HorizontalMultiLevelHierarchy"/>
    <dgm:cxn modelId="{6446A922-9DC7-4E12-9E5A-E9080B7BA0A0}" type="presParOf" srcId="{D036C2FB-54DF-4358-B936-D7E436479D80}" destId="{8B7F98BE-04B8-4CF5-A3E1-D4B0E1E98CB0}" srcOrd="0" destOrd="0" presId="urn:microsoft.com/office/officeart/2008/layout/HorizontalMultiLevelHierarchy"/>
    <dgm:cxn modelId="{6CA961A0-F447-4E33-95F3-DB51C46D10B8}" type="presParOf" srcId="{D435434E-6A23-4964-B00D-8C6029876559}" destId="{067C4182-D09E-4F66-A17F-4A35037EBC35}" srcOrd="1" destOrd="0" presId="urn:microsoft.com/office/officeart/2008/layout/HorizontalMultiLevelHierarchy"/>
    <dgm:cxn modelId="{4AFF69E3-3EC5-43BE-8AD6-46D5A244E3F0}" type="presParOf" srcId="{067C4182-D09E-4F66-A17F-4A35037EBC35}" destId="{B9DE6646-C5B4-4500-A1C7-2E91C38E67B7}" srcOrd="0" destOrd="0" presId="urn:microsoft.com/office/officeart/2008/layout/HorizontalMultiLevelHierarchy"/>
    <dgm:cxn modelId="{1110368D-6394-4B83-9DA9-F41A11038867}" type="presParOf" srcId="{067C4182-D09E-4F66-A17F-4A35037EBC35}" destId="{B5A06090-AF3A-46F9-BD11-8A6328C250DB}" srcOrd="1" destOrd="0" presId="urn:microsoft.com/office/officeart/2008/layout/HorizontalMultiLevelHierarchy"/>
    <dgm:cxn modelId="{6F88D6B5-01EA-46DB-915F-6DCAFD32B1D9}" type="presParOf" srcId="{D435434E-6A23-4964-B00D-8C6029876559}" destId="{BCCDEFA1-7DAB-4D9A-9125-77789B1912E2}" srcOrd="2" destOrd="0" presId="urn:microsoft.com/office/officeart/2008/layout/HorizontalMultiLevelHierarchy"/>
    <dgm:cxn modelId="{B4AF55E0-241B-45C2-BF9F-6320C6214693}" type="presParOf" srcId="{BCCDEFA1-7DAB-4D9A-9125-77789B1912E2}" destId="{889A1534-E4A6-442B-83CF-E84EF22FD261}" srcOrd="0" destOrd="0" presId="urn:microsoft.com/office/officeart/2008/layout/HorizontalMultiLevelHierarchy"/>
    <dgm:cxn modelId="{D5AC9BFC-C3B7-43D7-AEF5-6F71CFF0CE44}" type="presParOf" srcId="{D435434E-6A23-4964-B00D-8C6029876559}" destId="{DE662E12-B615-4F2C-99CB-2A0E9415DCD7}" srcOrd="3" destOrd="0" presId="urn:microsoft.com/office/officeart/2008/layout/HorizontalMultiLevelHierarchy"/>
    <dgm:cxn modelId="{AC341208-B0AD-4015-B9E3-B7CD1D1E2F76}" type="presParOf" srcId="{DE662E12-B615-4F2C-99CB-2A0E9415DCD7}" destId="{2E12DAF1-2FE1-4440-977F-B88657E6A1D5}" srcOrd="0" destOrd="0" presId="urn:microsoft.com/office/officeart/2008/layout/HorizontalMultiLevelHierarchy"/>
    <dgm:cxn modelId="{1E1CE7C7-2A1D-4B2C-A20D-12DC3FEB9AF1}" type="presParOf" srcId="{DE662E12-B615-4F2C-99CB-2A0E9415DCD7}" destId="{22D260C2-BCE2-4162-BCAF-977E11449873}" srcOrd="1" destOrd="0" presId="urn:microsoft.com/office/officeart/2008/layout/HorizontalMultiLevelHierarchy"/>
    <dgm:cxn modelId="{A84823A7-7DBE-4260-A68B-E80FFE12C5CB}" type="presParOf" srcId="{D435434E-6A23-4964-B00D-8C6029876559}" destId="{EC76E205-FC6C-47C0-8789-6308019F5218}" srcOrd="4" destOrd="0" presId="urn:microsoft.com/office/officeart/2008/layout/HorizontalMultiLevelHierarchy"/>
    <dgm:cxn modelId="{A50320A8-B0A7-4F87-BB7A-C52F5BFB76F2}" type="presParOf" srcId="{EC76E205-FC6C-47C0-8789-6308019F5218}" destId="{F1D29D90-F823-43E9-9AC5-E597C68C6774}" srcOrd="0" destOrd="0" presId="urn:microsoft.com/office/officeart/2008/layout/HorizontalMultiLevelHierarchy"/>
    <dgm:cxn modelId="{23CA8A3E-6AC8-4FFC-A3A8-862F3CDA072F}" type="presParOf" srcId="{D435434E-6A23-4964-B00D-8C6029876559}" destId="{8C0E2B61-612E-459E-97FD-1FED1C38ECBC}" srcOrd="5" destOrd="0" presId="urn:microsoft.com/office/officeart/2008/layout/HorizontalMultiLevelHierarchy"/>
    <dgm:cxn modelId="{A5930BBE-AE82-4C55-B2CA-D6DEE52E6D00}" type="presParOf" srcId="{8C0E2B61-612E-459E-97FD-1FED1C38ECBC}" destId="{A33FACCF-DEC9-462A-8CF2-EDDD77A4B0C4}" srcOrd="0" destOrd="0" presId="urn:microsoft.com/office/officeart/2008/layout/HorizontalMultiLevelHierarchy"/>
    <dgm:cxn modelId="{0C701E32-75B6-4699-A382-DA223A12BAEC}" type="presParOf" srcId="{8C0E2B61-612E-459E-97FD-1FED1C38ECBC}" destId="{00873512-AB2B-4AB7-8405-3246541BE032}" srcOrd="1" destOrd="0" presId="urn:microsoft.com/office/officeart/2008/layout/HorizontalMultiLevelHierarchy"/>
    <dgm:cxn modelId="{A1DDFAAC-AD78-458E-BE75-F18392858FEB}" type="presParOf" srcId="{D435434E-6A23-4964-B00D-8C6029876559}" destId="{3489CF77-81A7-4E43-80DE-EF0962E58EB3}" srcOrd="6" destOrd="0" presId="urn:microsoft.com/office/officeart/2008/layout/HorizontalMultiLevelHierarchy"/>
    <dgm:cxn modelId="{921166AD-2FF5-497D-9B8A-9787C1094E52}" type="presParOf" srcId="{3489CF77-81A7-4E43-80DE-EF0962E58EB3}" destId="{D64A884D-2B16-4ADA-B950-F8A0B68C8D34}" srcOrd="0" destOrd="0" presId="urn:microsoft.com/office/officeart/2008/layout/HorizontalMultiLevelHierarchy"/>
    <dgm:cxn modelId="{AA92C442-1342-4643-91E4-1438E579777C}" type="presParOf" srcId="{D435434E-6A23-4964-B00D-8C6029876559}" destId="{95BDD93C-CBBA-4988-A77E-21441AE23BBE}" srcOrd="7" destOrd="0" presId="urn:microsoft.com/office/officeart/2008/layout/HorizontalMultiLevelHierarchy"/>
    <dgm:cxn modelId="{EE7DA42D-434D-46C9-ACD8-9C9C487BC91B}" type="presParOf" srcId="{95BDD93C-CBBA-4988-A77E-21441AE23BBE}" destId="{E5BBF45C-69F8-42FC-B1AA-AA062B20C516}" srcOrd="0" destOrd="0" presId="urn:microsoft.com/office/officeart/2008/layout/HorizontalMultiLevelHierarchy"/>
    <dgm:cxn modelId="{856E68BF-5608-4C93-887F-F0AB23B7B65E}" type="presParOf" srcId="{95BDD93C-CBBA-4988-A77E-21441AE23BBE}" destId="{CFF5BB2E-B1E1-427A-A330-3149197BBB69}" srcOrd="1" destOrd="0" presId="urn:microsoft.com/office/officeart/2008/layout/HorizontalMultiLevelHierarchy"/>
    <dgm:cxn modelId="{267867F4-7A2B-4EE6-BBC2-EA86E881E31E}" type="presParOf" srcId="{D435434E-6A23-4964-B00D-8C6029876559}" destId="{5353961A-10ED-4F18-909C-6A9170A159B9}" srcOrd="8" destOrd="0" presId="urn:microsoft.com/office/officeart/2008/layout/HorizontalMultiLevelHierarchy"/>
    <dgm:cxn modelId="{339DA229-15ED-47A4-9517-795B51B4DE80}" type="presParOf" srcId="{5353961A-10ED-4F18-909C-6A9170A159B9}" destId="{F11D6CDF-37FA-4DD0-A852-570E67E490D8}" srcOrd="0" destOrd="0" presId="urn:microsoft.com/office/officeart/2008/layout/HorizontalMultiLevelHierarchy"/>
    <dgm:cxn modelId="{CF0B113E-0FDB-4BA4-B3CD-1BF88495C738}" type="presParOf" srcId="{D435434E-6A23-4964-B00D-8C6029876559}" destId="{12A48A67-D3D1-42CC-BE64-50581EC2FBF3}" srcOrd="9" destOrd="0" presId="urn:microsoft.com/office/officeart/2008/layout/HorizontalMultiLevelHierarchy"/>
    <dgm:cxn modelId="{4B624C12-A5DD-4280-A946-FB2522456EB9}" type="presParOf" srcId="{12A48A67-D3D1-42CC-BE64-50581EC2FBF3}" destId="{5B8B793F-1CB9-4650-B5E7-816F074C9985}" srcOrd="0" destOrd="0" presId="urn:microsoft.com/office/officeart/2008/layout/HorizontalMultiLevelHierarchy"/>
    <dgm:cxn modelId="{E351AF70-4543-460C-856E-7355B4D0B4F8}" type="presParOf" srcId="{12A48A67-D3D1-42CC-BE64-50581EC2FBF3}" destId="{6EB96A95-8313-42DE-937A-65A19E13645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2000" b="1" dirty="0" smtClean="0">
              <a:latin typeface="Arial" pitchFamily="34" charset="0"/>
              <a:cs typeface="Arial" pitchFamily="34" charset="0"/>
            </a:rPr>
            <a:t>Education Funding Agency</a:t>
          </a:r>
          <a:endParaRPr lang="en-GB" sz="2000" b="1"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r>
            <a:rPr lang="en-GB" sz="2000" b="0" dirty="0" smtClean="0">
              <a:solidFill>
                <a:schemeClr val="tx1"/>
              </a:solidFill>
              <a:latin typeface="Arial" pitchFamily="34" charset="0"/>
              <a:cs typeface="Arial" pitchFamily="34" charset="0"/>
            </a:rPr>
            <a:t>Support LAs on high needs funding issues</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31B442C2-2E5A-4C4F-893D-D66092DEB8C4}">
      <dgm:prSet phldrT="[Text]" custT="1"/>
      <dgm:spPr>
        <a:solidFill>
          <a:srgbClr val="CFDCE3"/>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Provide final DSG allocations to LAs and other funding allocations to institutions, including academies</a:t>
          </a:r>
        </a:p>
      </dgm:t>
    </dgm:pt>
    <dgm:pt modelId="{5E3AA0F9-419D-43C6-83CA-1C98E78A0404}" type="parTrans" cxnId="{3AEC214D-90F5-4E9A-AD70-B1020C7790CF}">
      <dgm:prSet/>
      <dgm:spPr/>
      <dgm:t>
        <a:bodyPr/>
        <a:lstStyle/>
        <a:p>
          <a:endParaRPr lang="en-GB"/>
        </a:p>
      </dgm:t>
    </dgm:pt>
    <dgm:pt modelId="{B3FA921F-3F77-41E0-9EEE-87B6E08CE52A}" type="sibTrans" cxnId="{3AEC214D-90F5-4E9A-AD70-B1020C7790CF}">
      <dgm:prSet/>
      <dgm:spPr/>
      <dgm:t>
        <a:bodyPr/>
        <a:lstStyle/>
        <a:p>
          <a:endParaRPr lang="en-GB"/>
        </a:p>
      </dgm:t>
    </dgm:pt>
    <dgm:pt modelId="{8F624CB2-D9BC-43C6-B14D-B7267266BA8B}">
      <dgm:prSet custT="1"/>
      <dgm:spPr>
        <a:solidFill>
          <a:srgbClr val="9FB9C8"/>
        </a:solidFill>
      </dgm:spPr>
      <dgm:t>
        <a:bodyPr/>
        <a:lstStyle/>
        <a:p>
          <a:r>
            <a:rPr lang="en-GB" sz="2000" b="0" dirty="0" smtClean="0">
              <a:solidFill>
                <a:schemeClr val="tx1"/>
              </a:solidFill>
              <a:latin typeface="Arial" pitchFamily="34" charset="0"/>
              <a:cs typeface="Arial" pitchFamily="34" charset="0"/>
            </a:rPr>
            <a:t>Consider submissions from LAs and institutions’ exceptional cases</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r>
            <a:rPr lang="en-GB" sz="2000" b="0" dirty="0" smtClean="0">
              <a:solidFill>
                <a:schemeClr val="tx1"/>
              </a:solidFill>
              <a:latin typeface="Arial" pitchFamily="34" charset="0"/>
              <a:cs typeface="Arial" pitchFamily="34" charset="0"/>
            </a:rPr>
            <a:t>Support LAs’ places review activity</a:t>
          </a:r>
          <a:endParaRPr lang="en-GB" sz="2000" b="0" dirty="0">
            <a:solidFill>
              <a:schemeClr val="tx1"/>
            </a:solidFill>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AAAD6673-B96B-4E3E-BC1C-ADF91AB878A6}">
      <dgm:prSet phldrT="[Text]" custT="1"/>
      <dgm:spPr>
        <a:solidFill>
          <a:srgbClr val="9FB9C8"/>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For academies, high needs place funding will be in funding allocation (FAP)</a:t>
          </a:r>
        </a:p>
      </dgm:t>
    </dgm:pt>
    <dgm:pt modelId="{2062850D-792D-44FF-A7E2-F4685CB3BE78}" type="parTrans" cxnId="{39BEA85D-E6D5-4138-B771-BFD167830BD5}">
      <dgm:prSet/>
      <dgm:spPr/>
      <dgm:t>
        <a:bodyPr/>
        <a:lstStyle/>
        <a:p>
          <a:endParaRPr lang="en-GB"/>
        </a:p>
      </dgm:t>
    </dgm:pt>
    <dgm:pt modelId="{8D2AE441-82C4-4EC0-A20C-11E2E1434D54}" type="sibTrans" cxnId="{39BEA85D-E6D5-4138-B771-BFD167830BD5}">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5"/>
      <dgm:spPr/>
      <dgm:t>
        <a:bodyPr/>
        <a:lstStyle/>
        <a:p>
          <a:endParaRPr lang="en-GB"/>
        </a:p>
      </dgm:t>
    </dgm:pt>
    <dgm:pt modelId="{8B7F98BE-04B8-4CF5-A3E1-D4B0E1E98CB0}" type="pres">
      <dgm:prSet presAssocID="{F750EDA9-76D5-4A32-8AA3-FCCC8F3C27C6}" presName="connTx" presStyleLbl="parChTrans1D2" presStyleIdx="0" presStyleCnt="5"/>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5" custScaleX="219949" custScaleY="75682" custLinFactNeighborY="11534">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5"/>
      <dgm:spPr/>
      <dgm:t>
        <a:bodyPr/>
        <a:lstStyle/>
        <a:p>
          <a:endParaRPr lang="en-GB"/>
        </a:p>
      </dgm:t>
    </dgm:pt>
    <dgm:pt modelId="{889A1534-E4A6-442B-83CF-E84EF22FD261}" type="pres">
      <dgm:prSet presAssocID="{E5F6B0AA-D298-4B97-9DDC-88E8A99CA02E}" presName="connTx" presStyleLbl="parChTrans1D2" presStyleIdx="1" presStyleCnt="5"/>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5" custScaleX="219746" custScaleY="65879" custLinFactNeighborY="5740">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EC76E205-FC6C-47C0-8789-6308019F5218}" type="pres">
      <dgm:prSet presAssocID="{3D75CE4B-1C14-4901-AAFA-9B7FD88796A1}" presName="conn2-1" presStyleLbl="parChTrans1D2" presStyleIdx="2" presStyleCnt="5"/>
      <dgm:spPr/>
      <dgm:t>
        <a:bodyPr/>
        <a:lstStyle/>
        <a:p>
          <a:endParaRPr lang="en-GB"/>
        </a:p>
      </dgm:t>
    </dgm:pt>
    <dgm:pt modelId="{F1D29D90-F823-43E9-9AC5-E597C68C6774}" type="pres">
      <dgm:prSet presAssocID="{3D75CE4B-1C14-4901-AAFA-9B7FD88796A1}" presName="connTx" presStyleLbl="parChTrans1D2" presStyleIdx="2" presStyleCnt="5"/>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2" presStyleCnt="5"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 modelId="{3489CF77-81A7-4E43-80DE-EF0962E58EB3}" type="pres">
      <dgm:prSet presAssocID="{5E3AA0F9-419D-43C6-83CA-1C98E78A0404}" presName="conn2-1" presStyleLbl="parChTrans1D2" presStyleIdx="3" presStyleCnt="5"/>
      <dgm:spPr/>
      <dgm:t>
        <a:bodyPr/>
        <a:lstStyle/>
        <a:p>
          <a:endParaRPr lang="en-GB"/>
        </a:p>
      </dgm:t>
    </dgm:pt>
    <dgm:pt modelId="{D64A884D-2B16-4ADA-B950-F8A0B68C8D34}" type="pres">
      <dgm:prSet presAssocID="{5E3AA0F9-419D-43C6-83CA-1C98E78A0404}" presName="connTx" presStyleLbl="parChTrans1D2" presStyleIdx="3" presStyleCnt="5"/>
      <dgm:spPr/>
      <dgm:t>
        <a:bodyPr/>
        <a:lstStyle/>
        <a:p>
          <a:endParaRPr lang="en-GB"/>
        </a:p>
      </dgm:t>
    </dgm:pt>
    <dgm:pt modelId="{95BDD93C-CBBA-4988-A77E-21441AE23BBE}" type="pres">
      <dgm:prSet presAssocID="{31B442C2-2E5A-4C4F-893D-D66092DEB8C4}" presName="root2" presStyleCnt="0"/>
      <dgm:spPr/>
    </dgm:pt>
    <dgm:pt modelId="{E5BBF45C-69F8-42FC-B1AA-AA062B20C516}" type="pres">
      <dgm:prSet presAssocID="{31B442C2-2E5A-4C4F-893D-D66092DEB8C4}" presName="LevelTwoTextNode" presStyleLbl="node2" presStyleIdx="3" presStyleCnt="5" custScaleX="219949">
        <dgm:presLayoutVars>
          <dgm:chPref val="3"/>
        </dgm:presLayoutVars>
      </dgm:prSet>
      <dgm:spPr/>
      <dgm:t>
        <a:bodyPr/>
        <a:lstStyle/>
        <a:p>
          <a:endParaRPr lang="en-GB"/>
        </a:p>
      </dgm:t>
    </dgm:pt>
    <dgm:pt modelId="{CFF5BB2E-B1E1-427A-A330-3149197BBB69}" type="pres">
      <dgm:prSet presAssocID="{31B442C2-2E5A-4C4F-893D-D66092DEB8C4}" presName="level3hierChild" presStyleCnt="0"/>
      <dgm:spPr/>
    </dgm:pt>
    <dgm:pt modelId="{AFCD44C6-4235-41E7-91D0-C80D52CDFAE0}" type="pres">
      <dgm:prSet presAssocID="{2062850D-792D-44FF-A7E2-F4685CB3BE78}" presName="conn2-1" presStyleLbl="parChTrans1D2" presStyleIdx="4" presStyleCnt="5"/>
      <dgm:spPr/>
      <dgm:t>
        <a:bodyPr/>
        <a:lstStyle/>
        <a:p>
          <a:endParaRPr lang="en-GB"/>
        </a:p>
      </dgm:t>
    </dgm:pt>
    <dgm:pt modelId="{B847B62A-9421-4F1E-A35C-DFAB4F70B4F1}" type="pres">
      <dgm:prSet presAssocID="{2062850D-792D-44FF-A7E2-F4685CB3BE78}" presName="connTx" presStyleLbl="parChTrans1D2" presStyleIdx="4" presStyleCnt="5"/>
      <dgm:spPr/>
      <dgm:t>
        <a:bodyPr/>
        <a:lstStyle/>
        <a:p>
          <a:endParaRPr lang="en-GB"/>
        </a:p>
      </dgm:t>
    </dgm:pt>
    <dgm:pt modelId="{0B9A923C-5535-471E-8787-16ABD0F69ED7}" type="pres">
      <dgm:prSet presAssocID="{AAAD6673-B96B-4E3E-BC1C-ADF91AB878A6}" presName="root2" presStyleCnt="0"/>
      <dgm:spPr/>
    </dgm:pt>
    <dgm:pt modelId="{EEB24CF1-4A70-4AB1-AF97-74BAE19FAABB}" type="pres">
      <dgm:prSet presAssocID="{AAAD6673-B96B-4E3E-BC1C-ADF91AB878A6}" presName="LevelTwoTextNode" presStyleLbl="node2" presStyleIdx="4" presStyleCnt="5" custScaleX="219949" custScaleY="99588">
        <dgm:presLayoutVars>
          <dgm:chPref val="3"/>
        </dgm:presLayoutVars>
      </dgm:prSet>
      <dgm:spPr/>
      <dgm:t>
        <a:bodyPr/>
        <a:lstStyle/>
        <a:p>
          <a:endParaRPr lang="en-GB"/>
        </a:p>
      </dgm:t>
    </dgm:pt>
    <dgm:pt modelId="{B71379A4-638A-4E67-B704-CDEFE63058BD}" type="pres">
      <dgm:prSet presAssocID="{AAAD6673-B96B-4E3E-BC1C-ADF91AB878A6}" presName="level3hierChild" presStyleCnt="0"/>
      <dgm:spPr/>
    </dgm:pt>
  </dgm:ptLst>
  <dgm:cxnLst>
    <dgm:cxn modelId="{3621B777-7586-45F6-91B6-340A54D292FF}" type="presOf" srcId="{E5F6B0AA-D298-4B97-9DDC-88E8A99CA02E}" destId="{BCCDEFA1-7DAB-4D9A-9125-77789B1912E2}" srcOrd="0" destOrd="0" presId="urn:microsoft.com/office/officeart/2008/layout/HorizontalMultiLevelHierarchy"/>
    <dgm:cxn modelId="{E6EBD28F-5499-403E-9733-1C7407CF36AF}" srcId="{4844E941-E59D-4322-A2CE-C8038C44B883}" destId="{60153C15-7331-460E-BA4C-8346B5EE6B28}" srcOrd="0" destOrd="0" parTransId="{475DC5A6-7D18-4AB9-A233-1956C6D7AD5C}" sibTransId="{D1B47A19-E35E-4D50-BBD7-16AD3E25990D}"/>
    <dgm:cxn modelId="{8F06F457-C45F-44DC-87B1-B332D8D732E6}" srcId="{60153C15-7331-460E-BA4C-8346B5EE6B28}" destId="{8F624CB2-D9BC-43C6-B14D-B7267266BA8B}" srcOrd="2" destOrd="0" parTransId="{3D75CE4B-1C14-4901-AAFA-9B7FD88796A1}" sibTransId="{73546230-C0A4-4019-B187-539E97263ECF}"/>
    <dgm:cxn modelId="{FB191B32-BA24-4BF5-9FA5-8B7E01C7D1F0}" type="presOf" srcId="{AAAD6673-B96B-4E3E-BC1C-ADF91AB878A6}" destId="{EEB24CF1-4A70-4AB1-AF97-74BAE19FAABB}" srcOrd="0" destOrd="0" presId="urn:microsoft.com/office/officeart/2008/layout/HorizontalMultiLevelHierarchy"/>
    <dgm:cxn modelId="{D72075A8-4627-4635-8067-8DA57FB84A70}" type="presOf" srcId="{3D75CE4B-1C14-4901-AAFA-9B7FD88796A1}" destId="{F1D29D90-F823-43E9-9AC5-E597C68C6774}" srcOrd="1" destOrd="0" presId="urn:microsoft.com/office/officeart/2008/layout/HorizontalMultiLevelHierarchy"/>
    <dgm:cxn modelId="{0017156D-47BD-49AD-A9CC-0C76E6AFCFB2}" type="presOf" srcId="{4844E941-E59D-4322-A2CE-C8038C44B883}" destId="{10FB83E9-FA9A-4888-9155-F1C9CC7312D2}" srcOrd="0" destOrd="0" presId="urn:microsoft.com/office/officeart/2008/layout/HorizontalMultiLevelHierarchy"/>
    <dgm:cxn modelId="{3AEC214D-90F5-4E9A-AD70-B1020C7790CF}" srcId="{60153C15-7331-460E-BA4C-8346B5EE6B28}" destId="{31B442C2-2E5A-4C4F-893D-D66092DEB8C4}" srcOrd="3" destOrd="0" parTransId="{5E3AA0F9-419D-43C6-83CA-1C98E78A0404}" sibTransId="{B3FA921F-3F77-41E0-9EEE-87B6E08CE52A}"/>
    <dgm:cxn modelId="{2CB199B0-7DAE-418A-A0E5-DAD4353AC73B}" type="presOf" srcId="{31B442C2-2E5A-4C4F-893D-D66092DEB8C4}" destId="{E5BBF45C-69F8-42FC-B1AA-AA062B20C516}" srcOrd="0" destOrd="0" presId="urn:microsoft.com/office/officeart/2008/layout/HorizontalMultiLevelHierarchy"/>
    <dgm:cxn modelId="{0A7730A3-DD75-43B2-AB98-07BAED9A16DC}" type="presOf" srcId="{5E3AA0F9-419D-43C6-83CA-1C98E78A0404}" destId="{3489CF77-81A7-4E43-80DE-EF0962E58EB3}" srcOrd="0" destOrd="0" presId="urn:microsoft.com/office/officeart/2008/layout/HorizontalMultiLevelHierarchy"/>
    <dgm:cxn modelId="{39BEA85D-E6D5-4138-B771-BFD167830BD5}" srcId="{60153C15-7331-460E-BA4C-8346B5EE6B28}" destId="{AAAD6673-B96B-4E3E-BC1C-ADF91AB878A6}" srcOrd="4" destOrd="0" parTransId="{2062850D-792D-44FF-A7E2-F4685CB3BE78}" sibTransId="{8D2AE441-82C4-4EC0-A20C-11E2E1434D54}"/>
    <dgm:cxn modelId="{798A01F2-4F2F-4FB2-AE36-74DD4ACC7703}" type="presOf" srcId="{ACB79B22-653E-4F3B-BF64-6EDAB531008B}" destId="{B9DE6646-C5B4-4500-A1C7-2E91C38E67B7}" srcOrd="0" destOrd="0" presId="urn:microsoft.com/office/officeart/2008/layout/HorizontalMultiLevelHierarchy"/>
    <dgm:cxn modelId="{3C3D120F-921A-4CE2-B2E6-FBC533980CBB}" type="presOf" srcId="{8F624CB2-D9BC-43C6-B14D-B7267266BA8B}" destId="{A33FACCF-DEC9-462A-8CF2-EDDD77A4B0C4}" srcOrd="0" destOrd="0" presId="urn:microsoft.com/office/officeart/2008/layout/HorizontalMultiLevelHierarchy"/>
    <dgm:cxn modelId="{048E6630-630D-4DEB-8ACC-FA8F865EF9E1}" type="presOf" srcId="{3D75CE4B-1C14-4901-AAFA-9B7FD88796A1}" destId="{EC76E205-FC6C-47C0-8789-6308019F5218}" srcOrd="0" destOrd="0" presId="urn:microsoft.com/office/officeart/2008/layout/HorizontalMultiLevelHierarchy"/>
    <dgm:cxn modelId="{2A29E5D9-911E-441A-B27D-F062D69A3330}" type="presOf" srcId="{F750EDA9-76D5-4A32-8AA3-FCCC8F3C27C6}" destId="{8B7F98BE-04B8-4CF5-A3E1-D4B0E1E98CB0}" srcOrd="1" destOrd="0" presId="urn:microsoft.com/office/officeart/2008/layout/HorizontalMultiLevelHierarchy"/>
    <dgm:cxn modelId="{C816561E-65A5-4B19-A489-EAD592DBBF33}" type="presOf" srcId="{F750EDA9-76D5-4A32-8AA3-FCCC8F3C27C6}" destId="{D036C2FB-54DF-4358-B936-D7E436479D80}"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324536A8-025E-464C-8FE3-222E58C1E668}" type="presOf" srcId="{2062850D-792D-44FF-A7E2-F4685CB3BE78}" destId="{B847B62A-9421-4F1E-A35C-DFAB4F70B4F1}" srcOrd="1" destOrd="0" presId="urn:microsoft.com/office/officeart/2008/layout/HorizontalMultiLevelHierarchy"/>
    <dgm:cxn modelId="{C91325F5-4B1B-48AF-81D8-144345C44115}" type="presOf" srcId="{60153C15-7331-460E-BA4C-8346B5EE6B28}" destId="{DE53FADD-876C-4E74-ADF3-C4DA082E5BDD}" srcOrd="0" destOrd="0" presId="urn:microsoft.com/office/officeart/2008/layout/HorizontalMultiLevelHierarchy"/>
    <dgm:cxn modelId="{8D661D3C-9D29-4BD7-A80C-C9CAACB3701E}" type="presOf" srcId="{2062850D-792D-44FF-A7E2-F4685CB3BE78}" destId="{AFCD44C6-4235-41E7-91D0-C80D52CDFAE0}" srcOrd="0" destOrd="0" presId="urn:microsoft.com/office/officeart/2008/layout/HorizontalMultiLevelHierarchy"/>
    <dgm:cxn modelId="{D16B929E-CBF9-45D4-8A9B-4C2332478186}" type="presOf" srcId="{E5F6B0AA-D298-4B97-9DDC-88E8A99CA02E}" destId="{889A1534-E4A6-442B-83CF-E84EF22FD261}" srcOrd="1" destOrd="0" presId="urn:microsoft.com/office/officeart/2008/layout/HorizontalMultiLevelHierarchy"/>
    <dgm:cxn modelId="{EE060C45-DAD1-4E41-ACF5-ABA032060412}" type="presOf" srcId="{6073E365-3BB6-4508-AE8F-F95A6ADA22FD}" destId="{2E12DAF1-2FE1-4440-977F-B88657E6A1D5}" srcOrd="0" destOrd="0" presId="urn:microsoft.com/office/officeart/2008/layout/HorizontalMultiLevelHierarchy"/>
    <dgm:cxn modelId="{6C570EFE-7544-493A-8185-40704E64BC91}" type="presOf" srcId="{5E3AA0F9-419D-43C6-83CA-1C98E78A0404}" destId="{D64A884D-2B16-4ADA-B950-F8A0B68C8D34}" srcOrd="1" destOrd="0" presId="urn:microsoft.com/office/officeart/2008/layout/HorizontalMultiLevelHierarchy"/>
    <dgm:cxn modelId="{E85FD067-65D4-4B0E-AB4B-4A31452B700C}" srcId="{60153C15-7331-460E-BA4C-8346B5EE6B28}" destId="{6073E365-3BB6-4508-AE8F-F95A6ADA22FD}" srcOrd="1" destOrd="0" parTransId="{E5F6B0AA-D298-4B97-9DDC-88E8A99CA02E}" sibTransId="{5ADAA323-E894-4673-A3AE-7C4CE0635EAC}"/>
    <dgm:cxn modelId="{67317297-621C-4291-AA0E-3B78743CD8D3}" type="presParOf" srcId="{10FB83E9-FA9A-4888-9155-F1C9CC7312D2}" destId="{B117C82C-280D-489C-8477-1AD5B9A859A9}" srcOrd="0" destOrd="0" presId="urn:microsoft.com/office/officeart/2008/layout/HorizontalMultiLevelHierarchy"/>
    <dgm:cxn modelId="{9F1D3632-242D-4A0B-AFC6-1E36D9BC47FD}" type="presParOf" srcId="{B117C82C-280D-489C-8477-1AD5B9A859A9}" destId="{DE53FADD-876C-4E74-ADF3-C4DA082E5BDD}" srcOrd="0" destOrd="0" presId="urn:microsoft.com/office/officeart/2008/layout/HorizontalMultiLevelHierarchy"/>
    <dgm:cxn modelId="{C18054C5-A0DC-4DCF-976A-C0588E9B2577}" type="presParOf" srcId="{B117C82C-280D-489C-8477-1AD5B9A859A9}" destId="{D435434E-6A23-4964-B00D-8C6029876559}" srcOrd="1" destOrd="0" presId="urn:microsoft.com/office/officeart/2008/layout/HorizontalMultiLevelHierarchy"/>
    <dgm:cxn modelId="{10EC645F-81D5-40C0-98E0-09FC7240A6CE}" type="presParOf" srcId="{D435434E-6A23-4964-B00D-8C6029876559}" destId="{D036C2FB-54DF-4358-B936-D7E436479D80}" srcOrd="0" destOrd="0" presId="urn:microsoft.com/office/officeart/2008/layout/HorizontalMultiLevelHierarchy"/>
    <dgm:cxn modelId="{3CF1EC28-8F14-4F0A-9125-3D0113F25D2A}" type="presParOf" srcId="{D036C2FB-54DF-4358-B936-D7E436479D80}" destId="{8B7F98BE-04B8-4CF5-A3E1-D4B0E1E98CB0}" srcOrd="0" destOrd="0" presId="urn:microsoft.com/office/officeart/2008/layout/HorizontalMultiLevelHierarchy"/>
    <dgm:cxn modelId="{E4E462EE-6E5B-4311-8DF0-8FEBB9586431}" type="presParOf" srcId="{D435434E-6A23-4964-B00D-8C6029876559}" destId="{067C4182-D09E-4F66-A17F-4A35037EBC35}" srcOrd="1" destOrd="0" presId="urn:microsoft.com/office/officeart/2008/layout/HorizontalMultiLevelHierarchy"/>
    <dgm:cxn modelId="{0D1A3F1A-91AF-4EDA-9741-77CFD6BB6DB1}" type="presParOf" srcId="{067C4182-D09E-4F66-A17F-4A35037EBC35}" destId="{B9DE6646-C5B4-4500-A1C7-2E91C38E67B7}" srcOrd="0" destOrd="0" presId="urn:microsoft.com/office/officeart/2008/layout/HorizontalMultiLevelHierarchy"/>
    <dgm:cxn modelId="{F83EB881-C4FA-4DBD-A86A-7DA0D2EA3227}" type="presParOf" srcId="{067C4182-D09E-4F66-A17F-4A35037EBC35}" destId="{B5A06090-AF3A-46F9-BD11-8A6328C250DB}" srcOrd="1" destOrd="0" presId="urn:microsoft.com/office/officeart/2008/layout/HorizontalMultiLevelHierarchy"/>
    <dgm:cxn modelId="{26DEBCD0-AC85-4D0E-92B6-CE86C4A079E9}" type="presParOf" srcId="{D435434E-6A23-4964-B00D-8C6029876559}" destId="{BCCDEFA1-7DAB-4D9A-9125-77789B1912E2}" srcOrd="2" destOrd="0" presId="urn:microsoft.com/office/officeart/2008/layout/HorizontalMultiLevelHierarchy"/>
    <dgm:cxn modelId="{15778B4B-ABBD-44F1-9869-F413CDEE1712}" type="presParOf" srcId="{BCCDEFA1-7DAB-4D9A-9125-77789B1912E2}" destId="{889A1534-E4A6-442B-83CF-E84EF22FD261}" srcOrd="0" destOrd="0" presId="urn:microsoft.com/office/officeart/2008/layout/HorizontalMultiLevelHierarchy"/>
    <dgm:cxn modelId="{8D1A34BD-89CA-447C-A590-0FE839C3693D}" type="presParOf" srcId="{D435434E-6A23-4964-B00D-8C6029876559}" destId="{DE662E12-B615-4F2C-99CB-2A0E9415DCD7}" srcOrd="3" destOrd="0" presId="urn:microsoft.com/office/officeart/2008/layout/HorizontalMultiLevelHierarchy"/>
    <dgm:cxn modelId="{5A37F3DC-9281-44EF-9F04-1914E5A4C786}" type="presParOf" srcId="{DE662E12-B615-4F2C-99CB-2A0E9415DCD7}" destId="{2E12DAF1-2FE1-4440-977F-B88657E6A1D5}" srcOrd="0" destOrd="0" presId="urn:microsoft.com/office/officeart/2008/layout/HorizontalMultiLevelHierarchy"/>
    <dgm:cxn modelId="{45EBD26B-EE6C-4B7F-95AD-7529634BC0D5}" type="presParOf" srcId="{DE662E12-B615-4F2C-99CB-2A0E9415DCD7}" destId="{22D260C2-BCE2-4162-BCAF-977E11449873}" srcOrd="1" destOrd="0" presId="urn:microsoft.com/office/officeart/2008/layout/HorizontalMultiLevelHierarchy"/>
    <dgm:cxn modelId="{17D01F47-0C60-4436-B89C-80E15B68BA6B}" type="presParOf" srcId="{D435434E-6A23-4964-B00D-8C6029876559}" destId="{EC76E205-FC6C-47C0-8789-6308019F5218}" srcOrd="4" destOrd="0" presId="urn:microsoft.com/office/officeart/2008/layout/HorizontalMultiLevelHierarchy"/>
    <dgm:cxn modelId="{52A0B48B-7BA9-4969-922E-C608D6DB6E77}" type="presParOf" srcId="{EC76E205-FC6C-47C0-8789-6308019F5218}" destId="{F1D29D90-F823-43E9-9AC5-E597C68C6774}" srcOrd="0" destOrd="0" presId="urn:microsoft.com/office/officeart/2008/layout/HorizontalMultiLevelHierarchy"/>
    <dgm:cxn modelId="{9569CCE7-7B49-466D-8497-BB50DD0B2101}" type="presParOf" srcId="{D435434E-6A23-4964-B00D-8C6029876559}" destId="{8C0E2B61-612E-459E-97FD-1FED1C38ECBC}" srcOrd="5" destOrd="0" presId="urn:microsoft.com/office/officeart/2008/layout/HorizontalMultiLevelHierarchy"/>
    <dgm:cxn modelId="{0FBB34C3-8E09-4BEC-A53A-BC2511299F7E}" type="presParOf" srcId="{8C0E2B61-612E-459E-97FD-1FED1C38ECBC}" destId="{A33FACCF-DEC9-462A-8CF2-EDDD77A4B0C4}" srcOrd="0" destOrd="0" presId="urn:microsoft.com/office/officeart/2008/layout/HorizontalMultiLevelHierarchy"/>
    <dgm:cxn modelId="{85059AC0-52D6-41E0-BEEF-4983E724EA04}" type="presParOf" srcId="{8C0E2B61-612E-459E-97FD-1FED1C38ECBC}" destId="{00873512-AB2B-4AB7-8405-3246541BE032}" srcOrd="1" destOrd="0" presId="urn:microsoft.com/office/officeart/2008/layout/HorizontalMultiLevelHierarchy"/>
    <dgm:cxn modelId="{01A7D11E-A270-4D13-BA92-A93F965349FD}" type="presParOf" srcId="{D435434E-6A23-4964-B00D-8C6029876559}" destId="{3489CF77-81A7-4E43-80DE-EF0962E58EB3}" srcOrd="6" destOrd="0" presId="urn:microsoft.com/office/officeart/2008/layout/HorizontalMultiLevelHierarchy"/>
    <dgm:cxn modelId="{B4E5FA48-3E54-4D1C-9E6C-87700786F6F1}" type="presParOf" srcId="{3489CF77-81A7-4E43-80DE-EF0962E58EB3}" destId="{D64A884D-2B16-4ADA-B950-F8A0B68C8D34}" srcOrd="0" destOrd="0" presId="urn:microsoft.com/office/officeart/2008/layout/HorizontalMultiLevelHierarchy"/>
    <dgm:cxn modelId="{48612FED-EC57-4251-92BD-6C68A614D8B8}" type="presParOf" srcId="{D435434E-6A23-4964-B00D-8C6029876559}" destId="{95BDD93C-CBBA-4988-A77E-21441AE23BBE}" srcOrd="7" destOrd="0" presId="urn:microsoft.com/office/officeart/2008/layout/HorizontalMultiLevelHierarchy"/>
    <dgm:cxn modelId="{1E699E84-82CF-4988-A856-87AEAFEE6D99}" type="presParOf" srcId="{95BDD93C-CBBA-4988-A77E-21441AE23BBE}" destId="{E5BBF45C-69F8-42FC-B1AA-AA062B20C516}" srcOrd="0" destOrd="0" presId="urn:microsoft.com/office/officeart/2008/layout/HorizontalMultiLevelHierarchy"/>
    <dgm:cxn modelId="{4DFBA885-4664-4C2C-851C-61052B8910FE}" type="presParOf" srcId="{95BDD93C-CBBA-4988-A77E-21441AE23BBE}" destId="{CFF5BB2E-B1E1-427A-A330-3149197BBB69}" srcOrd="1" destOrd="0" presId="urn:microsoft.com/office/officeart/2008/layout/HorizontalMultiLevelHierarchy"/>
    <dgm:cxn modelId="{9BC15B2B-B8EB-4C62-9A66-DDC84B20F84E}" type="presParOf" srcId="{D435434E-6A23-4964-B00D-8C6029876559}" destId="{AFCD44C6-4235-41E7-91D0-C80D52CDFAE0}" srcOrd="8" destOrd="0" presId="urn:microsoft.com/office/officeart/2008/layout/HorizontalMultiLevelHierarchy"/>
    <dgm:cxn modelId="{7078D111-7607-4176-8E0C-2172235ABA53}" type="presParOf" srcId="{AFCD44C6-4235-41E7-91D0-C80D52CDFAE0}" destId="{B847B62A-9421-4F1E-A35C-DFAB4F70B4F1}" srcOrd="0" destOrd="0" presId="urn:microsoft.com/office/officeart/2008/layout/HorizontalMultiLevelHierarchy"/>
    <dgm:cxn modelId="{4368371C-5915-40B4-93D0-81AAE390DDF1}" type="presParOf" srcId="{D435434E-6A23-4964-B00D-8C6029876559}" destId="{0B9A923C-5535-471E-8787-16ABD0F69ED7}" srcOrd="9" destOrd="0" presId="urn:microsoft.com/office/officeart/2008/layout/HorizontalMultiLevelHierarchy"/>
    <dgm:cxn modelId="{DE925490-9EFB-4CAA-B30E-439365E1739D}" type="presParOf" srcId="{0B9A923C-5535-471E-8787-16ABD0F69ED7}" destId="{EEB24CF1-4A70-4AB1-AF97-74BAE19FAABB}" srcOrd="0" destOrd="0" presId="urn:microsoft.com/office/officeart/2008/layout/HorizontalMultiLevelHierarchy"/>
    <dgm:cxn modelId="{2B0F89EA-201D-46AF-A8BC-CB251EA02CE9}" type="presParOf" srcId="{0B9A923C-5535-471E-8787-16ABD0F69ED7}" destId="{B71379A4-638A-4E67-B704-CDEFE63058B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2000" b="1" dirty="0" smtClean="0">
              <a:latin typeface="Arial" pitchFamily="34" charset="0"/>
              <a:cs typeface="Arial" pitchFamily="34" charset="0"/>
            </a:rPr>
            <a:t>Institutions</a:t>
          </a:r>
          <a:endParaRPr lang="en-GB" sz="5600" b="1"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Get involved in places review activity with LAs commissioning places</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8F624CB2-D9BC-43C6-B14D-B7267266BA8B}">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NB institutions do not need to return any other data</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Accurately complete the school census in October</a:t>
          </a:r>
          <a:endParaRPr lang="en-GB" sz="2000" b="0" dirty="0">
            <a:solidFill>
              <a:schemeClr val="tx1"/>
            </a:solidFill>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FD84C722-9610-47D4-8895-C4D358AD27DA}">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Check the Funding Allocation Pack (FAP) when it is issued</a:t>
          </a:r>
          <a:endParaRPr lang="en-GB" sz="2000" b="0" dirty="0">
            <a:solidFill>
              <a:schemeClr val="tx1"/>
            </a:solidFill>
            <a:latin typeface="Arial" pitchFamily="34" charset="0"/>
            <a:cs typeface="Arial" pitchFamily="34" charset="0"/>
          </a:endParaRPr>
        </a:p>
      </dgm:t>
    </dgm:pt>
    <dgm:pt modelId="{7B7EAD64-8824-477E-A9FD-C3D850CCB102}" type="parTrans" cxnId="{FD70AD33-037C-4F97-B219-0D4592DB958E}">
      <dgm:prSet/>
      <dgm:spPr/>
      <dgm:t>
        <a:bodyPr/>
        <a:lstStyle/>
        <a:p>
          <a:endParaRPr lang="en-GB"/>
        </a:p>
      </dgm:t>
    </dgm:pt>
    <dgm:pt modelId="{70708934-5B17-44A8-B8AD-5012BDED2823}" type="sibTrans" cxnId="{FD70AD33-037C-4F97-B219-0D4592DB958E}">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4"/>
      <dgm:spPr/>
      <dgm:t>
        <a:bodyPr/>
        <a:lstStyle/>
        <a:p>
          <a:endParaRPr lang="en-GB"/>
        </a:p>
      </dgm:t>
    </dgm:pt>
    <dgm:pt modelId="{8B7F98BE-04B8-4CF5-A3E1-D4B0E1E98CB0}" type="pres">
      <dgm:prSet presAssocID="{F750EDA9-76D5-4A32-8AA3-FCCC8F3C27C6}" presName="connTx" presStyleLbl="parChTrans1D2" presStyleIdx="0" presStyleCnt="4"/>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4" custScaleX="219312" custScaleY="103440">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4"/>
      <dgm:spPr/>
      <dgm:t>
        <a:bodyPr/>
        <a:lstStyle/>
        <a:p>
          <a:endParaRPr lang="en-GB"/>
        </a:p>
      </dgm:t>
    </dgm:pt>
    <dgm:pt modelId="{889A1534-E4A6-442B-83CF-E84EF22FD261}" type="pres">
      <dgm:prSet presAssocID="{E5F6B0AA-D298-4B97-9DDC-88E8A99CA02E}" presName="connTx" presStyleLbl="parChTrans1D2" presStyleIdx="1" presStyleCnt="4"/>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4" custScaleX="219746" custScaleY="65879">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BE4EAF50-3532-4A23-AACB-0531407B7149}" type="pres">
      <dgm:prSet presAssocID="{7B7EAD64-8824-477E-A9FD-C3D850CCB102}" presName="conn2-1" presStyleLbl="parChTrans1D2" presStyleIdx="2" presStyleCnt="4"/>
      <dgm:spPr/>
      <dgm:t>
        <a:bodyPr/>
        <a:lstStyle/>
        <a:p>
          <a:endParaRPr lang="en-GB"/>
        </a:p>
      </dgm:t>
    </dgm:pt>
    <dgm:pt modelId="{71230E8D-6D1B-4E5E-89C3-4CDCA01D60F4}" type="pres">
      <dgm:prSet presAssocID="{7B7EAD64-8824-477E-A9FD-C3D850CCB102}" presName="connTx" presStyleLbl="parChTrans1D2" presStyleIdx="2" presStyleCnt="4"/>
      <dgm:spPr/>
      <dgm:t>
        <a:bodyPr/>
        <a:lstStyle/>
        <a:p>
          <a:endParaRPr lang="en-GB"/>
        </a:p>
      </dgm:t>
    </dgm:pt>
    <dgm:pt modelId="{861F07E5-3F48-4B45-AF9E-DBCCCEC95B5F}" type="pres">
      <dgm:prSet presAssocID="{FD84C722-9610-47D4-8895-C4D358AD27DA}" presName="root2" presStyleCnt="0"/>
      <dgm:spPr/>
    </dgm:pt>
    <dgm:pt modelId="{8C6E609D-6798-49BC-BB8C-750FC2A46B94}" type="pres">
      <dgm:prSet presAssocID="{FD84C722-9610-47D4-8895-C4D358AD27DA}" presName="LevelTwoTextNode" presStyleLbl="node2" presStyleIdx="2" presStyleCnt="4" custScaleX="219949">
        <dgm:presLayoutVars>
          <dgm:chPref val="3"/>
        </dgm:presLayoutVars>
      </dgm:prSet>
      <dgm:spPr/>
      <dgm:t>
        <a:bodyPr/>
        <a:lstStyle/>
        <a:p>
          <a:endParaRPr lang="en-GB"/>
        </a:p>
      </dgm:t>
    </dgm:pt>
    <dgm:pt modelId="{15CB9F92-ADB8-47C5-9736-5C5EAA608B77}" type="pres">
      <dgm:prSet presAssocID="{FD84C722-9610-47D4-8895-C4D358AD27DA}" presName="level3hierChild" presStyleCnt="0"/>
      <dgm:spPr/>
    </dgm:pt>
    <dgm:pt modelId="{EC76E205-FC6C-47C0-8789-6308019F5218}" type="pres">
      <dgm:prSet presAssocID="{3D75CE4B-1C14-4901-AAFA-9B7FD88796A1}" presName="conn2-1" presStyleLbl="parChTrans1D2" presStyleIdx="3" presStyleCnt="4"/>
      <dgm:spPr/>
      <dgm:t>
        <a:bodyPr/>
        <a:lstStyle/>
        <a:p>
          <a:endParaRPr lang="en-GB"/>
        </a:p>
      </dgm:t>
    </dgm:pt>
    <dgm:pt modelId="{F1D29D90-F823-43E9-9AC5-E597C68C6774}" type="pres">
      <dgm:prSet presAssocID="{3D75CE4B-1C14-4901-AAFA-9B7FD88796A1}" presName="connTx" presStyleLbl="parChTrans1D2" presStyleIdx="3" presStyleCnt="4"/>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3" presStyleCnt="4"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Lst>
  <dgm:cxnLst>
    <dgm:cxn modelId="{69529418-6091-44A0-B56E-F860D0B23D3A}" type="presOf" srcId="{E5F6B0AA-D298-4B97-9DDC-88E8A99CA02E}" destId="{BCCDEFA1-7DAB-4D9A-9125-77789B1912E2}" srcOrd="0" destOrd="0" presId="urn:microsoft.com/office/officeart/2008/layout/HorizontalMultiLevelHierarchy"/>
    <dgm:cxn modelId="{A19FDBB5-24E3-4140-8C5F-039F7C3242B4}" type="presOf" srcId="{60153C15-7331-460E-BA4C-8346B5EE6B28}" destId="{DE53FADD-876C-4E74-ADF3-C4DA082E5BDD}" srcOrd="0" destOrd="0" presId="urn:microsoft.com/office/officeart/2008/layout/HorizontalMultiLevelHierarchy"/>
    <dgm:cxn modelId="{576452DC-E081-40A9-81B9-CBF6AAE7DE9B}" type="presOf" srcId="{4844E941-E59D-4322-A2CE-C8038C44B883}" destId="{10FB83E9-FA9A-4888-9155-F1C9CC7312D2}" srcOrd="0" destOrd="0" presId="urn:microsoft.com/office/officeart/2008/layout/HorizontalMultiLevelHierarchy"/>
    <dgm:cxn modelId="{1D82E4B6-542E-428A-9095-DF9075B833CD}" type="presOf" srcId="{6073E365-3BB6-4508-AE8F-F95A6ADA22FD}" destId="{2E12DAF1-2FE1-4440-977F-B88657E6A1D5}" srcOrd="0" destOrd="0" presId="urn:microsoft.com/office/officeart/2008/layout/HorizontalMultiLevelHierarchy"/>
    <dgm:cxn modelId="{297F3027-EF57-471B-A9D7-E62A095A5637}" type="presOf" srcId="{7B7EAD64-8824-477E-A9FD-C3D850CCB102}" destId="{71230E8D-6D1B-4E5E-89C3-4CDCA01D60F4}" srcOrd="1" destOrd="0" presId="urn:microsoft.com/office/officeart/2008/layout/HorizontalMultiLevelHierarchy"/>
    <dgm:cxn modelId="{16D0843F-3E46-43A8-960F-1B06C4781E3F}" type="presOf" srcId="{F750EDA9-76D5-4A32-8AA3-FCCC8F3C27C6}" destId="{D036C2FB-54DF-4358-B936-D7E436479D80}" srcOrd="0" destOrd="0" presId="urn:microsoft.com/office/officeart/2008/layout/HorizontalMultiLevelHierarchy"/>
    <dgm:cxn modelId="{A0907D23-EB6A-43E9-9A90-5D4D466B46DF}" type="presOf" srcId="{3D75CE4B-1C14-4901-AAFA-9B7FD88796A1}" destId="{EC76E205-FC6C-47C0-8789-6308019F5218}"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FD70AD33-037C-4F97-B219-0D4592DB958E}" srcId="{60153C15-7331-460E-BA4C-8346B5EE6B28}" destId="{FD84C722-9610-47D4-8895-C4D358AD27DA}" srcOrd="2" destOrd="0" parTransId="{7B7EAD64-8824-477E-A9FD-C3D850CCB102}" sibTransId="{70708934-5B17-44A8-B8AD-5012BDED2823}"/>
    <dgm:cxn modelId="{E85FD067-65D4-4B0E-AB4B-4A31452B700C}" srcId="{60153C15-7331-460E-BA4C-8346B5EE6B28}" destId="{6073E365-3BB6-4508-AE8F-F95A6ADA22FD}" srcOrd="1" destOrd="0" parTransId="{E5F6B0AA-D298-4B97-9DDC-88E8A99CA02E}" sibTransId="{5ADAA323-E894-4673-A3AE-7C4CE0635EAC}"/>
    <dgm:cxn modelId="{E6EBD28F-5499-403E-9733-1C7407CF36AF}" srcId="{4844E941-E59D-4322-A2CE-C8038C44B883}" destId="{60153C15-7331-460E-BA4C-8346B5EE6B28}" srcOrd="0" destOrd="0" parTransId="{475DC5A6-7D18-4AB9-A233-1956C6D7AD5C}" sibTransId="{D1B47A19-E35E-4D50-BBD7-16AD3E25990D}"/>
    <dgm:cxn modelId="{4F4436DB-8E2B-437C-A695-79EBBA73BE8F}" type="presOf" srcId="{3D75CE4B-1C14-4901-AAFA-9B7FD88796A1}" destId="{F1D29D90-F823-43E9-9AC5-E597C68C6774}" srcOrd="1" destOrd="0" presId="urn:microsoft.com/office/officeart/2008/layout/HorizontalMultiLevelHierarchy"/>
    <dgm:cxn modelId="{E7267E7B-5A8D-46AD-872D-B416F49F0028}" type="presOf" srcId="{E5F6B0AA-D298-4B97-9DDC-88E8A99CA02E}" destId="{889A1534-E4A6-442B-83CF-E84EF22FD261}" srcOrd="1" destOrd="0" presId="urn:microsoft.com/office/officeart/2008/layout/HorizontalMultiLevelHierarchy"/>
    <dgm:cxn modelId="{61A5E0F1-263D-4C87-B9E6-8251554C5115}" type="presOf" srcId="{FD84C722-9610-47D4-8895-C4D358AD27DA}" destId="{8C6E609D-6798-49BC-BB8C-750FC2A46B94}" srcOrd="0" destOrd="0" presId="urn:microsoft.com/office/officeart/2008/layout/HorizontalMultiLevelHierarchy"/>
    <dgm:cxn modelId="{8F06F457-C45F-44DC-87B1-B332D8D732E6}" srcId="{60153C15-7331-460E-BA4C-8346B5EE6B28}" destId="{8F624CB2-D9BC-43C6-B14D-B7267266BA8B}" srcOrd="3" destOrd="0" parTransId="{3D75CE4B-1C14-4901-AAFA-9B7FD88796A1}" sibTransId="{73546230-C0A4-4019-B187-539E97263ECF}"/>
    <dgm:cxn modelId="{8B5E0D42-0B33-4F73-A9A1-85B2B016534E}" type="presOf" srcId="{F750EDA9-76D5-4A32-8AA3-FCCC8F3C27C6}" destId="{8B7F98BE-04B8-4CF5-A3E1-D4B0E1E98CB0}" srcOrd="1" destOrd="0" presId="urn:microsoft.com/office/officeart/2008/layout/HorizontalMultiLevelHierarchy"/>
    <dgm:cxn modelId="{77134BA9-DAC7-4922-A15E-3EFD2A82A8A1}" type="presOf" srcId="{8F624CB2-D9BC-43C6-B14D-B7267266BA8B}" destId="{A33FACCF-DEC9-462A-8CF2-EDDD77A4B0C4}" srcOrd="0" destOrd="0" presId="urn:microsoft.com/office/officeart/2008/layout/HorizontalMultiLevelHierarchy"/>
    <dgm:cxn modelId="{66320203-9E51-4450-B0D7-5E971B291533}" type="presOf" srcId="{ACB79B22-653E-4F3B-BF64-6EDAB531008B}" destId="{B9DE6646-C5B4-4500-A1C7-2E91C38E67B7}" srcOrd="0" destOrd="0" presId="urn:microsoft.com/office/officeart/2008/layout/HorizontalMultiLevelHierarchy"/>
    <dgm:cxn modelId="{2DD59B19-65FF-41CB-9878-E45FA1705FE9}" type="presOf" srcId="{7B7EAD64-8824-477E-A9FD-C3D850CCB102}" destId="{BE4EAF50-3532-4A23-AACB-0531407B7149}" srcOrd="0" destOrd="0" presId="urn:microsoft.com/office/officeart/2008/layout/HorizontalMultiLevelHierarchy"/>
    <dgm:cxn modelId="{C91B0ED2-7EFD-4EF0-9F74-939434AD2F2B}" type="presParOf" srcId="{10FB83E9-FA9A-4888-9155-F1C9CC7312D2}" destId="{B117C82C-280D-489C-8477-1AD5B9A859A9}" srcOrd="0" destOrd="0" presId="urn:microsoft.com/office/officeart/2008/layout/HorizontalMultiLevelHierarchy"/>
    <dgm:cxn modelId="{4EF2FF40-DD6D-46BC-9B55-FC1BC4FF86C7}" type="presParOf" srcId="{B117C82C-280D-489C-8477-1AD5B9A859A9}" destId="{DE53FADD-876C-4E74-ADF3-C4DA082E5BDD}" srcOrd="0" destOrd="0" presId="urn:microsoft.com/office/officeart/2008/layout/HorizontalMultiLevelHierarchy"/>
    <dgm:cxn modelId="{EEDBF008-9F5C-4F4D-9CA7-2DC5602287AF}" type="presParOf" srcId="{B117C82C-280D-489C-8477-1AD5B9A859A9}" destId="{D435434E-6A23-4964-B00D-8C6029876559}" srcOrd="1" destOrd="0" presId="urn:microsoft.com/office/officeart/2008/layout/HorizontalMultiLevelHierarchy"/>
    <dgm:cxn modelId="{EF563B43-31D8-4E53-87AF-F94456AE0C92}" type="presParOf" srcId="{D435434E-6A23-4964-B00D-8C6029876559}" destId="{D036C2FB-54DF-4358-B936-D7E436479D80}" srcOrd="0" destOrd="0" presId="urn:microsoft.com/office/officeart/2008/layout/HorizontalMultiLevelHierarchy"/>
    <dgm:cxn modelId="{9B5CA5B2-CD9C-4715-9C2C-B39B679EACAC}" type="presParOf" srcId="{D036C2FB-54DF-4358-B936-D7E436479D80}" destId="{8B7F98BE-04B8-4CF5-A3E1-D4B0E1E98CB0}" srcOrd="0" destOrd="0" presId="urn:microsoft.com/office/officeart/2008/layout/HorizontalMultiLevelHierarchy"/>
    <dgm:cxn modelId="{8FDCBA04-85EF-49BC-B485-4684DAC4F3B7}" type="presParOf" srcId="{D435434E-6A23-4964-B00D-8C6029876559}" destId="{067C4182-D09E-4F66-A17F-4A35037EBC35}" srcOrd="1" destOrd="0" presId="urn:microsoft.com/office/officeart/2008/layout/HorizontalMultiLevelHierarchy"/>
    <dgm:cxn modelId="{026E8CB8-C513-4521-947F-6321D56CB92A}" type="presParOf" srcId="{067C4182-D09E-4F66-A17F-4A35037EBC35}" destId="{B9DE6646-C5B4-4500-A1C7-2E91C38E67B7}" srcOrd="0" destOrd="0" presId="urn:microsoft.com/office/officeart/2008/layout/HorizontalMultiLevelHierarchy"/>
    <dgm:cxn modelId="{B2591707-7967-4D0E-A08F-C7E388037794}" type="presParOf" srcId="{067C4182-D09E-4F66-A17F-4A35037EBC35}" destId="{B5A06090-AF3A-46F9-BD11-8A6328C250DB}" srcOrd="1" destOrd="0" presId="urn:microsoft.com/office/officeart/2008/layout/HorizontalMultiLevelHierarchy"/>
    <dgm:cxn modelId="{3710045B-33B7-4291-8A1D-91774E294126}" type="presParOf" srcId="{D435434E-6A23-4964-B00D-8C6029876559}" destId="{BCCDEFA1-7DAB-4D9A-9125-77789B1912E2}" srcOrd="2" destOrd="0" presId="urn:microsoft.com/office/officeart/2008/layout/HorizontalMultiLevelHierarchy"/>
    <dgm:cxn modelId="{EF75962C-AE45-4AE0-A50D-0ABA7A36EA22}" type="presParOf" srcId="{BCCDEFA1-7DAB-4D9A-9125-77789B1912E2}" destId="{889A1534-E4A6-442B-83CF-E84EF22FD261}" srcOrd="0" destOrd="0" presId="urn:microsoft.com/office/officeart/2008/layout/HorizontalMultiLevelHierarchy"/>
    <dgm:cxn modelId="{E1E96CF7-AB17-48B5-B007-805192E68935}" type="presParOf" srcId="{D435434E-6A23-4964-B00D-8C6029876559}" destId="{DE662E12-B615-4F2C-99CB-2A0E9415DCD7}" srcOrd="3" destOrd="0" presId="urn:microsoft.com/office/officeart/2008/layout/HorizontalMultiLevelHierarchy"/>
    <dgm:cxn modelId="{DCC7720D-C35D-41D5-91FB-7090FDB7A580}" type="presParOf" srcId="{DE662E12-B615-4F2C-99CB-2A0E9415DCD7}" destId="{2E12DAF1-2FE1-4440-977F-B88657E6A1D5}" srcOrd="0" destOrd="0" presId="urn:microsoft.com/office/officeart/2008/layout/HorizontalMultiLevelHierarchy"/>
    <dgm:cxn modelId="{FDECB823-7E03-4DAC-BB3D-775B02FEC98D}" type="presParOf" srcId="{DE662E12-B615-4F2C-99CB-2A0E9415DCD7}" destId="{22D260C2-BCE2-4162-BCAF-977E11449873}" srcOrd="1" destOrd="0" presId="urn:microsoft.com/office/officeart/2008/layout/HorizontalMultiLevelHierarchy"/>
    <dgm:cxn modelId="{BBF2EE5C-93FD-463D-8240-FC8B5FB99C57}" type="presParOf" srcId="{D435434E-6A23-4964-B00D-8C6029876559}" destId="{BE4EAF50-3532-4A23-AACB-0531407B7149}" srcOrd="4" destOrd="0" presId="urn:microsoft.com/office/officeart/2008/layout/HorizontalMultiLevelHierarchy"/>
    <dgm:cxn modelId="{C3C4BC05-96F8-44F6-B1F7-BE91A4309225}" type="presParOf" srcId="{BE4EAF50-3532-4A23-AACB-0531407B7149}" destId="{71230E8D-6D1B-4E5E-89C3-4CDCA01D60F4}" srcOrd="0" destOrd="0" presId="urn:microsoft.com/office/officeart/2008/layout/HorizontalMultiLevelHierarchy"/>
    <dgm:cxn modelId="{CBD01D22-E3F7-4491-A197-80D7030F5D99}" type="presParOf" srcId="{D435434E-6A23-4964-B00D-8C6029876559}" destId="{861F07E5-3F48-4B45-AF9E-DBCCCEC95B5F}" srcOrd="5" destOrd="0" presId="urn:microsoft.com/office/officeart/2008/layout/HorizontalMultiLevelHierarchy"/>
    <dgm:cxn modelId="{64049EF3-9B26-4CD2-957C-16ED089262EA}" type="presParOf" srcId="{861F07E5-3F48-4B45-AF9E-DBCCCEC95B5F}" destId="{8C6E609D-6798-49BC-BB8C-750FC2A46B94}" srcOrd="0" destOrd="0" presId="urn:microsoft.com/office/officeart/2008/layout/HorizontalMultiLevelHierarchy"/>
    <dgm:cxn modelId="{8B862CC5-86FC-49A7-BB6F-B46972761DEB}" type="presParOf" srcId="{861F07E5-3F48-4B45-AF9E-DBCCCEC95B5F}" destId="{15CB9F92-ADB8-47C5-9736-5C5EAA608B77}" srcOrd="1" destOrd="0" presId="urn:microsoft.com/office/officeart/2008/layout/HorizontalMultiLevelHierarchy"/>
    <dgm:cxn modelId="{09C585B2-37B9-49A7-B19F-7027AFA845A0}" type="presParOf" srcId="{D435434E-6A23-4964-B00D-8C6029876559}" destId="{EC76E205-FC6C-47C0-8789-6308019F5218}" srcOrd="6" destOrd="0" presId="urn:microsoft.com/office/officeart/2008/layout/HorizontalMultiLevelHierarchy"/>
    <dgm:cxn modelId="{A079F53C-9DD6-4C6F-BC29-3E6437A5E195}" type="presParOf" srcId="{EC76E205-FC6C-47C0-8789-6308019F5218}" destId="{F1D29D90-F823-43E9-9AC5-E597C68C6774}" srcOrd="0" destOrd="0" presId="urn:microsoft.com/office/officeart/2008/layout/HorizontalMultiLevelHierarchy"/>
    <dgm:cxn modelId="{CEE7DCCE-9025-4827-8FF1-C162CDF3DDFE}" type="presParOf" srcId="{D435434E-6A23-4964-B00D-8C6029876559}" destId="{8C0E2B61-612E-459E-97FD-1FED1C38ECBC}" srcOrd="7" destOrd="0" presId="urn:microsoft.com/office/officeart/2008/layout/HorizontalMultiLevelHierarchy"/>
    <dgm:cxn modelId="{28B9D476-DEE6-4B81-AF7F-A89E8FBB9A20}" type="presParOf" srcId="{8C0E2B61-612E-459E-97FD-1FED1C38ECBC}" destId="{A33FACCF-DEC9-462A-8CF2-EDDD77A4B0C4}" srcOrd="0" destOrd="0" presId="urn:microsoft.com/office/officeart/2008/layout/HorizontalMultiLevelHierarchy"/>
    <dgm:cxn modelId="{EA0BC83E-4091-42EC-99C7-755F1A93A4F6}" type="presParOf" srcId="{8C0E2B61-612E-459E-97FD-1FED1C38ECBC}" destId="{00873512-AB2B-4AB7-8405-3246541BE03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950AF-8F39-4C9C-9A0E-090FD07BC2C1}">
      <dsp:nvSpPr>
        <dsp:cNvPr id="0" name=""/>
        <dsp:cNvSpPr/>
      </dsp:nvSpPr>
      <dsp:spPr>
        <a:xfrm>
          <a:off x="0" y="259660"/>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£6K threshold and the local formula </a:t>
          </a:r>
          <a:endParaRPr lang="en-GB" sz="1600" kern="1200" dirty="0">
            <a:latin typeface="Arial" pitchFamily="34" charset="0"/>
            <a:cs typeface="Arial" pitchFamily="34" charset="0"/>
          </a:endParaRPr>
        </a:p>
      </dsp:txBody>
      <dsp:txXfrm>
        <a:off x="0" y="259660"/>
        <a:ext cx="8219256" cy="617400"/>
      </dsp:txXfrm>
    </dsp:sp>
    <dsp:sp modelId="{38BD4BC2-D7A9-45E5-90D7-B95B55A9C666}">
      <dsp:nvSpPr>
        <dsp:cNvPr id="0" name=""/>
        <dsp:cNvSpPr/>
      </dsp:nvSpPr>
      <dsp:spPr>
        <a:xfrm>
          <a:off x="410962" y="53020"/>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Mainstream academy without a designated special unit and no sixth form</a:t>
          </a:r>
          <a:endParaRPr lang="en-GB" sz="1600" b="1" kern="1200" dirty="0">
            <a:solidFill>
              <a:schemeClr val="tx1"/>
            </a:solidFill>
            <a:latin typeface="Arial" pitchFamily="34" charset="0"/>
            <a:cs typeface="Arial" pitchFamily="34" charset="0"/>
          </a:endParaRPr>
        </a:p>
      </dsp:txBody>
      <dsp:txXfrm>
        <a:off x="431137" y="73195"/>
        <a:ext cx="5713129" cy="372930"/>
      </dsp:txXfrm>
    </dsp:sp>
    <dsp:sp modelId="{C305CD9A-E5CC-4754-BAA6-CED2EB318E1B}">
      <dsp:nvSpPr>
        <dsp:cNvPr id="0" name=""/>
        <dsp:cNvSpPr/>
      </dsp:nvSpPr>
      <dsp:spPr>
        <a:xfrm>
          <a:off x="0" y="1159300"/>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£6K threshold and the places review</a:t>
          </a:r>
          <a:endParaRPr lang="en-GB" sz="1600" kern="1200" dirty="0">
            <a:latin typeface="Arial" pitchFamily="34" charset="0"/>
            <a:cs typeface="Arial" pitchFamily="34" charset="0"/>
          </a:endParaRPr>
        </a:p>
      </dsp:txBody>
      <dsp:txXfrm>
        <a:off x="0" y="1159300"/>
        <a:ext cx="8219256" cy="617400"/>
      </dsp:txXfrm>
    </dsp:sp>
    <dsp:sp modelId="{E0AD81BB-4E99-4516-86A6-06609055A04F}">
      <dsp:nvSpPr>
        <dsp:cNvPr id="0" name=""/>
        <dsp:cNvSpPr/>
      </dsp:nvSpPr>
      <dsp:spPr>
        <a:xfrm>
          <a:off x="410962" y="952660"/>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Mainstream academy with a designated special unit and/or sixth form</a:t>
          </a:r>
          <a:endParaRPr lang="en-GB" sz="1600" b="1" kern="1200" dirty="0">
            <a:solidFill>
              <a:schemeClr val="tx1"/>
            </a:solidFill>
            <a:latin typeface="Arial" pitchFamily="34" charset="0"/>
            <a:cs typeface="Arial" pitchFamily="34" charset="0"/>
          </a:endParaRPr>
        </a:p>
      </dsp:txBody>
      <dsp:txXfrm>
        <a:off x="431137" y="972835"/>
        <a:ext cx="5713129" cy="372930"/>
      </dsp:txXfrm>
    </dsp:sp>
    <dsp:sp modelId="{0A60CA64-3CE1-4C9D-95D9-369FC8DAADC7}">
      <dsp:nvSpPr>
        <dsp:cNvPr id="0" name=""/>
        <dsp:cNvSpPr/>
      </dsp:nvSpPr>
      <dsp:spPr>
        <a:xfrm>
          <a:off x="0" y="2058939"/>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Place review only</a:t>
          </a:r>
          <a:endParaRPr lang="en-GB" sz="1600" kern="1200" dirty="0">
            <a:latin typeface="Arial" pitchFamily="34" charset="0"/>
            <a:cs typeface="Arial" pitchFamily="34" charset="0"/>
          </a:endParaRPr>
        </a:p>
      </dsp:txBody>
      <dsp:txXfrm>
        <a:off x="0" y="2058939"/>
        <a:ext cx="8219256" cy="617400"/>
      </dsp:txXfrm>
    </dsp:sp>
    <dsp:sp modelId="{48261E7E-BD47-4A83-A30D-4A6DA84ECA53}">
      <dsp:nvSpPr>
        <dsp:cNvPr id="0" name=""/>
        <dsp:cNvSpPr/>
      </dsp:nvSpPr>
      <dsp:spPr>
        <a:xfrm>
          <a:off x="410962" y="1852300"/>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Special and AP academies</a:t>
          </a:r>
          <a:endParaRPr lang="en-GB" sz="1600" b="1" kern="1200" dirty="0">
            <a:solidFill>
              <a:schemeClr val="tx1"/>
            </a:solidFill>
            <a:latin typeface="Arial" pitchFamily="34" charset="0"/>
            <a:cs typeface="Arial" pitchFamily="34" charset="0"/>
          </a:endParaRPr>
        </a:p>
      </dsp:txBody>
      <dsp:txXfrm>
        <a:off x="431137" y="1872475"/>
        <a:ext cx="5713129" cy="372930"/>
      </dsp:txXfrm>
    </dsp:sp>
    <dsp:sp modelId="{672B1F72-871A-48AB-B968-11E10FF0D69F}">
      <dsp:nvSpPr>
        <dsp:cNvPr id="0" name=""/>
        <dsp:cNvSpPr/>
      </dsp:nvSpPr>
      <dsp:spPr>
        <a:xfrm>
          <a:off x="0" y="2958579"/>
          <a:ext cx="8219256" cy="617400"/>
        </a:xfrm>
        <a:prstGeom prst="rect">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b="0" kern="1200" dirty="0" smtClean="0">
              <a:solidFill>
                <a:schemeClr val="tx1"/>
              </a:solidFill>
              <a:latin typeface="Arial" pitchFamily="34" charset="0"/>
              <a:cs typeface="Arial" pitchFamily="34" charset="0"/>
            </a:rPr>
            <a:t>Continuing discussions with local authorities on t</a:t>
          </a:r>
          <a:r>
            <a:rPr lang="en-GB" sz="1600" b="0" kern="1200" dirty="0" smtClean="0">
              <a:latin typeface="Arial" pitchFamily="34" charset="0"/>
              <a:cs typeface="Arial" pitchFamily="34" charset="0"/>
            </a:rPr>
            <a:t>op up funding</a:t>
          </a:r>
          <a:endParaRPr lang="en-GB" sz="1600" b="0" kern="1200" dirty="0">
            <a:latin typeface="Arial" pitchFamily="34" charset="0"/>
            <a:cs typeface="Arial" pitchFamily="34" charset="0"/>
          </a:endParaRPr>
        </a:p>
      </dsp:txBody>
      <dsp:txXfrm>
        <a:off x="0" y="2958579"/>
        <a:ext cx="8219256" cy="617400"/>
      </dsp:txXfrm>
    </dsp:sp>
    <dsp:sp modelId="{68BB3A5D-9103-4AE3-935E-9D1448F37744}">
      <dsp:nvSpPr>
        <dsp:cNvPr id="0" name=""/>
        <dsp:cNvSpPr/>
      </dsp:nvSpPr>
      <dsp:spPr>
        <a:xfrm>
          <a:off x="410962" y="2751939"/>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All academies</a:t>
          </a:r>
          <a:endParaRPr lang="en-GB" sz="1600" b="1" kern="1200" dirty="0">
            <a:solidFill>
              <a:schemeClr val="tx1"/>
            </a:solidFill>
            <a:latin typeface="Arial" pitchFamily="34" charset="0"/>
            <a:cs typeface="Arial" pitchFamily="34" charset="0"/>
          </a:endParaRPr>
        </a:p>
      </dsp:txBody>
      <dsp:txXfrm>
        <a:off x="431137" y="2772114"/>
        <a:ext cx="5713129"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3961A-10ED-4F18-909C-6A9170A159B9}">
      <dsp:nvSpPr>
        <dsp:cNvPr id="0" name=""/>
        <dsp:cNvSpPr/>
      </dsp:nvSpPr>
      <dsp:spPr>
        <a:xfrm>
          <a:off x="814628" y="2143758"/>
          <a:ext cx="1036185" cy="1971394"/>
        </a:xfrm>
        <a:custGeom>
          <a:avLst/>
          <a:gdLst/>
          <a:ahLst/>
          <a:cxnLst/>
          <a:rect l="0" t="0" r="0" b="0"/>
          <a:pathLst>
            <a:path>
              <a:moveTo>
                <a:pt x="0" y="0"/>
              </a:moveTo>
              <a:lnTo>
                <a:pt x="518092" y="0"/>
              </a:lnTo>
              <a:lnTo>
                <a:pt x="518092" y="1971394"/>
              </a:lnTo>
              <a:lnTo>
                <a:pt x="1036185" y="19713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77043" y="3073778"/>
        <a:ext cx="111356" cy="111356"/>
      </dsp:txXfrm>
    </dsp:sp>
    <dsp:sp modelId="{3489CF77-81A7-4E43-80DE-EF0962E58EB3}">
      <dsp:nvSpPr>
        <dsp:cNvPr id="0" name=""/>
        <dsp:cNvSpPr/>
      </dsp:nvSpPr>
      <dsp:spPr>
        <a:xfrm>
          <a:off x="814628" y="2143758"/>
          <a:ext cx="1036185" cy="953108"/>
        </a:xfrm>
        <a:custGeom>
          <a:avLst/>
          <a:gdLst/>
          <a:ahLst/>
          <a:cxnLst/>
          <a:rect l="0" t="0" r="0" b="0"/>
          <a:pathLst>
            <a:path>
              <a:moveTo>
                <a:pt x="0" y="0"/>
              </a:moveTo>
              <a:lnTo>
                <a:pt x="518092" y="0"/>
              </a:lnTo>
              <a:lnTo>
                <a:pt x="518092" y="953108"/>
              </a:lnTo>
              <a:lnTo>
                <a:pt x="1036185" y="953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7524" y="2585116"/>
        <a:ext cx="70393" cy="70393"/>
      </dsp:txXfrm>
    </dsp:sp>
    <dsp:sp modelId="{EC76E205-FC6C-47C0-8789-6308019F5218}">
      <dsp:nvSpPr>
        <dsp:cNvPr id="0" name=""/>
        <dsp:cNvSpPr/>
      </dsp:nvSpPr>
      <dsp:spPr>
        <a:xfrm>
          <a:off x="814628" y="2032862"/>
          <a:ext cx="1036185" cy="91440"/>
        </a:xfrm>
        <a:custGeom>
          <a:avLst/>
          <a:gdLst/>
          <a:ahLst/>
          <a:cxnLst/>
          <a:rect l="0" t="0" r="0" b="0"/>
          <a:pathLst>
            <a:path>
              <a:moveTo>
                <a:pt x="0" y="110896"/>
              </a:moveTo>
              <a:lnTo>
                <a:pt x="518092" y="110896"/>
              </a:lnTo>
              <a:lnTo>
                <a:pt x="518092" y="45720"/>
              </a:lnTo>
              <a:lnTo>
                <a:pt x="1036185"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306765" y="2052626"/>
        <a:ext cx="51911" cy="51911"/>
      </dsp:txXfrm>
    </dsp:sp>
    <dsp:sp modelId="{BCCDEFA1-7DAB-4D9A-9125-77789B1912E2}">
      <dsp:nvSpPr>
        <dsp:cNvPr id="0" name=""/>
        <dsp:cNvSpPr/>
      </dsp:nvSpPr>
      <dsp:spPr>
        <a:xfrm>
          <a:off x="814628" y="1199276"/>
          <a:ext cx="1036185" cy="944482"/>
        </a:xfrm>
        <a:custGeom>
          <a:avLst/>
          <a:gdLst/>
          <a:ahLst/>
          <a:cxnLst/>
          <a:rect l="0" t="0" r="0" b="0"/>
          <a:pathLst>
            <a:path>
              <a:moveTo>
                <a:pt x="0" y="944482"/>
              </a:moveTo>
              <a:lnTo>
                <a:pt x="518092" y="944482"/>
              </a:lnTo>
              <a:lnTo>
                <a:pt x="518092" y="0"/>
              </a:lnTo>
              <a:lnTo>
                <a:pt x="10361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7670" y="1636466"/>
        <a:ext cx="70102" cy="70102"/>
      </dsp:txXfrm>
    </dsp:sp>
    <dsp:sp modelId="{D036C2FB-54DF-4358-B936-D7E436479D80}">
      <dsp:nvSpPr>
        <dsp:cNvPr id="0" name=""/>
        <dsp:cNvSpPr/>
      </dsp:nvSpPr>
      <dsp:spPr>
        <a:xfrm>
          <a:off x="814628" y="365390"/>
          <a:ext cx="1036185" cy="1778368"/>
        </a:xfrm>
        <a:custGeom>
          <a:avLst/>
          <a:gdLst/>
          <a:ahLst/>
          <a:cxnLst/>
          <a:rect l="0" t="0" r="0" b="0"/>
          <a:pathLst>
            <a:path>
              <a:moveTo>
                <a:pt x="0" y="1778368"/>
              </a:moveTo>
              <a:lnTo>
                <a:pt x="518092" y="1778368"/>
              </a:lnTo>
              <a:lnTo>
                <a:pt x="518092" y="0"/>
              </a:lnTo>
              <a:lnTo>
                <a:pt x="10361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81265" y="1203119"/>
        <a:ext cx="102911" cy="102911"/>
      </dsp:txXfrm>
    </dsp:sp>
    <dsp:sp modelId="{DE53FADD-876C-4E74-ADF3-C4DA082E5BDD}">
      <dsp:nvSpPr>
        <dsp:cNvPr id="0" name=""/>
        <dsp:cNvSpPr/>
      </dsp:nvSpPr>
      <dsp:spPr>
        <a:xfrm rot="16200000">
          <a:off x="-1736444" y="1736444"/>
          <a:ext cx="4287517" cy="814628"/>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Arial" pitchFamily="34" charset="0"/>
              <a:cs typeface="Arial" pitchFamily="34" charset="0"/>
            </a:rPr>
            <a:t>Local</a:t>
          </a:r>
          <a:r>
            <a:rPr lang="en-GB" sz="5600" kern="1200" dirty="0" smtClean="0"/>
            <a:t> </a:t>
          </a:r>
          <a:r>
            <a:rPr lang="en-GB" sz="3200" kern="1200" dirty="0" smtClean="0">
              <a:latin typeface="Arial" pitchFamily="34" charset="0"/>
              <a:cs typeface="Arial" pitchFamily="34" charset="0"/>
            </a:rPr>
            <a:t>Authority</a:t>
          </a:r>
          <a:endParaRPr lang="en-GB" sz="5600" kern="1200" dirty="0">
            <a:latin typeface="Arial" pitchFamily="34" charset="0"/>
            <a:cs typeface="Arial" pitchFamily="34" charset="0"/>
          </a:endParaRPr>
        </a:p>
      </dsp:txBody>
      <dsp:txXfrm>
        <a:off x="-1736444" y="1736444"/>
        <a:ext cx="4287517" cy="814628"/>
      </dsp:txXfrm>
    </dsp:sp>
    <dsp:sp modelId="{B9DE6646-C5B4-4500-A1C7-2E91C38E67B7}">
      <dsp:nvSpPr>
        <dsp:cNvPr id="0" name=""/>
        <dsp:cNvSpPr/>
      </dsp:nvSpPr>
      <dsp:spPr>
        <a:xfrm>
          <a:off x="1850814" y="3495"/>
          <a:ext cx="5876995" cy="723789"/>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Prime responsibility for planning and funding high needs provision</a:t>
          </a:r>
          <a:endParaRPr lang="en-GB" sz="2000" b="0" kern="1200" dirty="0">
            <a:solidFill>
              <a:schemeClr val="tx1"/>
            </a:solidFill>
          </a:endParaRPr>
        </a:p>
      </dsp:txBody>
      <dsp:txXfrm>
        <a:off x="1850814" y="3495"/>
        <a:ext cx="5876995" cy="723789"/>
      </dsp:txXfrm>
    </dsp:sp>
    <dsp:sp modelId="{2E12DAF1-2FE1-4440-977F-B88657E6A1D5}">
      <dsp:nvSpPr>
        <dsp:cNvPr id="0" name=""/>
        <dsp:cNvSpPr/>
      </dsp:nvSpPr>
      <dsp:spPr>
        <a:xfrm>
          <a:off x="1850814" y="930941"/>
          <a:ext cx="5871571" cy="536669"/>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Working with academies, schools and schools forum</a:t>
          </a:r>
          <a:endParaRPr lang="en-GB" sz="2000" b="0" kern="1200" dirty="0">
            <a:solidFill>
              <a:schemeClr val="tx1"/>
            </a:solidFill>
            <a:latin typeface="Arial" pitchFamily="34" charset="0"/>
            <a:cs typeface="Arial" pitchFamily="34" charset="0"/>
          </a:endParaRPr>
        </a:p>
      </dsp:txBody>
      <dsp:txXfrm>
        <a:off x="1850814" y="930941"/>
        <a:ext cx="5871571" cy="536669"/>
      </dsp:txXfrm>
    </dsp:sp>
    <dsp:sp modelId="{A33FACCF-DEC9-462A-8CF2-EDDD77A4B0C4}">
      <dsp:nvSpPr>
        <dsp:cNvPr id="0" name=""/>
        <dsp:cNvSpPr/>
      </dsp:nvSpPr>
      <dsp:spPr>
        <a:xfrm>
          <a:off x="1850814" y="1671268"/>
          <a:ext cx="5876995" cy="814628"/>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Work with institutions and other LAs to review distribution of places </a:t>
          </a:r>
        </a:p>
      </dsp:txBody>
      <dsp:txXfrm>
        <a:off x="1850814" y="1671268"/>
        <a:ext cx="5876995" cy="814628"/>
      </dsp:txXfrm>
    </dsp:sp>
    <dsp:sp modelId="{E5BBF45C-69F8-42FC-B1AA-AA062B20C516}">
      <dsp:nvSpPr>
        <dsp:cNvPr id="0" name=""/>
        <dsp:cNvSpPr/>
      </dsp:nvSpPr>
      <dsp:spPr>
        <a:xfrm>
          <a:off x="1850814" y="2689553"/>
          <a:ext cx="5876995" cy="814628"/>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Embed other aspects of high needs funding and SEN reforms</a:t>
          </a:r>
        </a:p>
      </dsp:txBody>
      <dsp:txXfrm>
        <a:off x="1850814" y="2689553"/>
        <a:ext cx="5876995" cy="814628"/>
      </dsp:txXfrm>
    </dsp:sp>
    <dsp:sp modelId="{5B8B793F-1CB9-4650-B5E7-816F074C9985}">
      <dsp:nvSpPr>
        <dsp:cNvPr id="0" name=""/>
        <dsp:cNvSpPr/>
      </dsp:nvSpPr>
      <dsp:spPr>
        <a:xfrm>
          <a:off x="1850814" y="3707839"/>
          <a:ext cx="5876995" cy="814628"/>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Review and confirm individual pupil/student placements and associated top-up funding</a:t>
          </a:r>
          <a:endParaRPr lang="en-GB" sz="2000" b="0" kern="1200" dirty="0">
            <a:solidFill>
              <a:schemeClr val="tx1"/>
            </a:solidFill>
            <a:latin typeface="Arial" pitchFamily="34" charset="0"/>
            <a:cs typeface="Arial" pitchFamily="34" charset="0"/>
          </a:endParaRPr>
        </a:p>
      </dsp:txBody>
      <dsp:txXfrm>
        <a:off x="1850814" y="3707839"/>
        <a:ext cx="5876995" cy="814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D44C6-4235-41E7-91D0-C80D52CDFAE0}">
      <dsp:nvSpPr>
        <dsp:cNvPr id="0" name=""/>
        <dsp:cNvSpPr/>
      </dsp:nvSpPr>
      <dsp:spPr>
        <a:xfrm>
          <a:off x="834763" y="2196745"/>
          <a:ext cx="960092" cy="1909230"/>
        </a:xfrm>
        <a:custGeom>
          <a:avLst/>
          <a:gdLst/>
          <a:ahLst/>
          <a:cxnLst/>
          <a:rect l="0" t="0" r="0" b="0"/>
          <a:pathLst>
            <a:path>
              <a:moveTo>
                <a:pt x="0" y="0"/>
              </a:moveTo>
              <a:lnTo>
                <a:pt x="480046" y="0"/>
              </a:lnTo>
              <a:lnTo>
                <a:pt x="480046" y="1909230"/>
              </a:lnTo>
              <a:lnTo>
                <a:pt x="960092" y="190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61383" y="3097935"/>
        <a:ext cx="106851" cy="106851"/>
      </dsp:txXfrm>
    </dsp:sp>
    <dsp:sp modelId="{3489CF77-81A7-4E43-80DE-EF0962E58EB3}">
      <dsp:nvSpPr>
        <dsp:cNvPr id="0" name=""/>
        <dsp:cNvSpPr/>
      </dsp:nvSpPr>
      <dsp:spPr>
        <a:xfrm>
          <a:off x="834763" y="2196745"/>
          <a:ext cx="960092" cy="867495"/>
        </a:xfrm>
        <a:custGeom>
          <a:avLst/>
          <a:gdLst/>
          <a:ahLst/>
          <a:cxnLst/>
          <a:rect l="0" t="0" r="0" b="0"/>
          <a:pathLst>
            <a:path>
              <a:moveTo>
                <a:pt x="0" y="0"/>
              </a:moveTo>
              <a:lnTo>
                <a:pt x="480046" y="0"/>
              </a:lnTo>
              <a:lnTo>
                <a:pt x="480046" y="867495"/>
              </a:lnTo>
              <a:lnTo>
                <a:pt x="960092" y="867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82460" y="2598144"/>
        <a:ext cx="64697" cy="64697"/>
      </dsp:txXfrm>
    </dsp:sp>
    <dsp:sp modelId="{EC76E205-FC6C-47C0-8789-6308019F5218}">
      <dsp:nvSpPr>
        <dsp:cNvPr id="0" name=""/>
        <dsp:cNvSpPr/>
      </dsp:nvSpPr>
      <dsp:spPr>
        <a:xfrm>
          <a:off x="834763" y="2020787"/>
          <a:ext cx="960092" cy="175958"/>
        </a:xfrm>
        <a:custGeom>
          <a:avLst/>
          <a:gdLst/>
          <a:ahLst/>
          <a:cxnLst/>
          <a:rect l="0" t="0" r="0" b="0"/>
          <a:pathLst>
            <a:path>
              <a:moveTo>
                <a:pt x="0" y="175958"/>
              </a:moveTo>
              <a:lnTo>
                <a:pt x="480046" y="175958"/>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0407" y="2084364"/>
        <a:ext cx="48804" cy="48804"/>
      </dsp:txXfrm>
    </dsp:sp>
    <dsp:sp modelId="{BCCDEFA1-7DAB-4D9A-9125-77789B1912E2}">
      <dsp:nvSpPr>
        <dsp:cNvPr id="0" name=""/>
        <dsp:cNvSpPr/>
      </dsp:nvSpPr>
      <dsp:spPr>
        <a:xfrm>
          <a:off x="834763" y="1167663"/>
          <a:ext cx="960092" cy="1029082"/>
        </a:xfrm>
        <a:custGeom>
          <a:avLst/>
          <a:gdLst/>
          <a:ahLst/>
          <a:cxnLst/>
          <a:rect l="0" t="0" r="0" b="0"/>
          <a:pathLst>
            <a:path>
              <a:moveTo>
                <a:pt x="0" y="1029082"/>
              </a:moveTo>
              <a:lnTo>
                <a:pt x="480046" y="1029082"/>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79624" y="1647019"/>
        <a:ext cx="70370" cy="70370"/>
      </dsp:txXfrm>
    </dsp:sp>
    <dsp:sp modelId="{D036C2FB-54DF-4358-B936-D7E436479D80}">
      <dsp:nvSpPr>
        <dsp:cNvPr id="0" name=""/>
        <dsp:cNvSpPr/>
      </dsp:nvSpPr>
      <dsp:spPr>
        <a:xfrm>
          <a:off x="834763" y="416489"/>
          <a:ext cx="960092" cy="1780256"/>
        </a:xfrm>
        <a:custGeom>
          <a:avLst/>
          <a:gdLst/>
          <a:ahLst/>
          <a:cxnLst/>
          <a:rect l="0" t="0" r="0" b="0"/>
          <a:pathLst>
            <a:path>
              <a:moveTo>
                <a:pt x="0" y="1780256"/>
              </a:moveTo>
              <a:lnTo>
                <a:pt x="480046" y="1780256"/>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64243" y="1256051"/>
        <a:ext cx="101132" cy="101132"/>
      </dsp:txXfrm>
    </dsp:sp>
    <dsp:sp modelId="{DE53FADD-876C-4E74-ADF3-C4DA082E5BDD}">
      <dsp:nvSpPr>
        <dsp:cNvPr id="0" name=""/>
        <dsp:cNvSpPr/>
      </dsp:nvSpPr>
      <dsp:spPr>
        <a:xfrm rot="16200000">
          <a:off x="-1779364" y="1779364"/>
          <a:ext cx="4393491" cy="834763"/>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itchFamily="34" charset="0"/>
              <a:cs typeface="Arial" pitchFamily="34" charset="0"/>
            </a:rPr>
            <a:t>Education Funding Agency</a:t>
          </a:r>
          <a:endParaRPr lang="en-GB" sz="2000" b="1" kern="1200" dirty="0">
            <a:latin typeface="Arial" pitchFamily="34" charset="0"/>
            <a:cs typeface="Arial" pitchFamily="34" charset="0"/>
          </a:endParaRPr>
        </a:p>
      </dsp:txBody>
      <dsp:txXfrm>
        <a:off x="-1779364" y="1779364"/>
        <a:ext cx="4393491" cy="834763"/>
      </dsp:txXfrm>
    </dsp:sp>
    <dsp:sp modelId="{B9DE6646-C5B4-4500-A1C7-2E91C38E67B7}">
      <dsp:nvSpPr>
        <dsp:cNvPr id="0" name=""/>
        <dsp:cNvSpPr/>
      </dsp:nvSpPr>
      <dsp:spPr>
        <a:xfrm>
          <a:off x="1794855" y="100606"/>
          <a:ext cx="6022256" cy="631765"/>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Support LAs on high needs funding issues</a:t>
          </a:r>
          <a:endParaRPr lang="en-GB" sz="2000" b="0" kern="1200" dirty="0">
            <a:solidFill>
              <a:schemeClr val="tx1"/>
            </a:solidFill>
          </a:endParaRPr>
        </a:p>
      </dsp:txBody>
      <dsp:txXfrm>
        <a:off x="1794855" y="100606"/>
        <a:ext cx="6022256" cy="631765"/>
      </dsp:txXfrm>
    </dsp:sp>
    <dsp:sp modelId="{2E12DAF1-2FE1-4440-977F-B88657E6A1D5}">
      <dsp:nvSpPr>
        <dsp:cNvPr id="0" name=""/>
        <dsp:cNvSpPr/>
      </dsp:nvSpPr>
      <dsp:spPr>
        <a:xfrm>
          <a:off x="1794855" y="892696"/>
          <a:ext cx="6016698" cy="549933"/>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Support LAs’ places review activity</a:t>
          </a:r>
          <a:endParaRPr lang="en-GB" sz="2000" b="0" kern="1200" dirty="0">
            <a:solidFill>
              <a:schemeClr val="tx1"/>
            </a:solidFill>
          </a:endParaRPr>
        </a:p>
      </dsp:txBody>
      <dsp:txXfrm>
        <a:off x="1794855" y="892696"/>
        <a:ext cx="6016698" cy="549933"/>
      </dsp:txXfrm>
    </dsp:sp>
    <dsp:sp modelId="{A33FACCF-DEC9-462A-8CF2-EDDD77A4B0C4}">
      <dsp:nvSpPr>
        <dsp:cNvPr id="0" name=""/>
        <dsp:cNvSpPr/>
      </dsp:nvSpPr>
      <dsp:spPr>
        <a:xfrm>
          <a:off x="1794855" y="1603405"/>
          <a:ext cx="6022256" cy="834763"/>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Consider submissions from LAs and institutions’ exceptional cases</a:t>
          </a:r>
        </a:p>
      </dsp:txBody>
      <dsp:txXfrm>
        <a:off x="1794855" y="1603405"/>
        <a:ext cx="6022256" cy="834763"/>
      </dsp:txXfrm>
    </dsp:sp>
    <dsp:sp modelId="{E5BBF45C-69F8-42FC-B1AA-AA062B20C516}">
      <dsp:nvSpPr>
        <dsp:cNvPr id="0" name=""/>
        <dsp:cNvSpPr/>
      </dsp:nvSpPr>
      <dsp:spPr>
        <a:xfrm>
          <a:off x="1794855" y="2646859"/>
          <a:ext cx="6022256" cy="834763"/>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Provide final DSG allocations to LAs and other funding allocations to institutions, including academies</a:t>
          </a:r>
        </a:p>
      </dsp:txBody>
      <dsp:txXfrm>
        <a:off x="1794855" y="2646859"/>
        <a:ext cx="6022256" cy="834763"/>
      </dsp:txXfrm>
    </dsp:sp>
    <dsp:sp modelId="{EEB24CF1-4A70-4AB1-AF97-74BAE19FAABB}">
      <dsp:nvSpPr>
        <dsp:cNvPr id="0" name=""/>
        <dsp:cNvSpPr/>
      </dsp:nvSpPr>
      <dsp:spPr>
        <a:xfrm>
          <a:off x="1794855" y="3690314"/>
          <a:ext cx="6022256" cy="831324"/>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For academies, high needs place funding will be in funding allocation (FAP)</a:t>
          </a:r>
        </a:p>
      </dsp:txBody>
      <dsp:txXfrm>
        <a:off x="1794855" y="3690314"/>
        <a:ext cx="6022256" cy="831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6E205-FC6C-47C0-8789-6308019F5218}">
      <dsp:nvSpPr>
        <dsp:cNvPr id="0" name=""/>
        <dsp:cNvSpPr/>
      </dsp:nvSpPr>
      <dsp:spPr>
        <a:xfrm>
          <a:off x="859932" y="2262981"/>
          <a:ext cx="864972" cy="1480456"/>
        </a:xfrm>
        <a:custGeom>
          <a:avLst/>
          <a:gdLst/>
          <a:ahLst/>
          <a:cxnLst/>
          <a:rect l="0" t="0" r="0" b="0"/>
          <a:pathLst>
            <a:path>
              <a:moveTo>
                <a:pt x="0" y="0"/>
              </a:moveTo>
              <a:lnTo>
                <a:pt x="432486" y="0"/>
              </a:lnTo>
              <a:lnTo>
                <a:pt x="432486" y="1480456"/>
              </a:lnTo>
              <a:lnTo>
                <a:pt x="864972" y="14804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1249553" y="2960344"/>
        <a:ext cx="85731" cy="85731"/>
      </dsp:txXfrm>
    </dsp:sp>
    <dsp:sp modelId="{BE4EAF50-3532-4A23-AACB-0531407B7149}">
      <dsp:nvSpPr>
        <dsp:cNvPr id="0" name=""/>
        <dsp:cNvSpPr/>
      </dsp:nvSpPr>
      <dsp:spPr>
        <a:xfrm>
          <a:off x="859932" y="2262981"/>
          <a:ext cx="864972" cy="405540"/>
        </a:xfrm>
        <a:custGeom>
          <a:avLst/>
          <a:gdLst/>
          <a:ahLst/>
          <a:cxnLst/>
          <a:rect l="0" t="0" r="0" b="0"/>
          <a:pathLst>
            <a:path>
              <a:moveTo>
                <a:pt x="0" y="0"/>
              </a:moveTo>
              <a:lnTo>
                <a:pt x="432486" y="0"/>
              </a:lnTo>
              <a:lnTo>
                <a:pt x="432486" y="405540"/>
              </a:lnTo>
              <a:lnTo>
                <a:pt x="864972" y="4055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68536" y="2441868"/>
        <a:ext cx="47766" cy="47766"/>
      </dsp:txXfrm>
    </dsp:sp>
    <dsp:sp modelId="{BCCDEFA1-7DAB-4D9A-9125-77789B1912E2}">
      <dsp:nvSpPr>
        <dsp:cNvPr id="0" name=""/>
        <dsp:cNvSpPr/>
      </dsp:nvSpPr>
      <dsp:spPr>
        <a:xfrm>
          <a:off x="859932" y="1740314"/>
          <a:ext cx="864972" cy="522667"/>
        </a:xfrm>
        <a:custGeom>
          <a:avLst/>
          <a:gdLst/>
          <a:ahLst/>
          <a:cxnLst/>
          <a:rect l="0" t="0" r="0" b="0"/>
          <a:pathLst>
            <a:path>
              <a:moveTo>
                <a:pt x="0" y="522667"/>
              </a:moveTo>
              <a:lnTo>
                <a:pt x="432486" y="522667"/>
              </a:lnTo>
              <a:lnTo>
                <a:pt x="432486" y="0"/>
              </a:lnTo>
              <a:lnTo>
                <a:pt x="8649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67153" y="1976382"/>
        <a:ext cx="50531" cy="50531"/>
      </dsp:txXfrm>
    </dsp:sp>
    <dsp:sp modelId="{D036C2FB-54DF-4358-B936-D7E436479D80}">
      <dsp:nvSpPr>
        <dsp:cNvPr id="0" name=""/>
        <dsp:cNvSpPr/>
      </dsp:nvSpPr>
      <dsp:spPr>
        <a:xfrm>
          <a:off x="859932" y="797316"/>
          <a:ext cx="864972" cy="1465665"/>
        </a:xfrm>
        <a:custGeom>
          <a:avLst/>
          <a:gdLst/>
          <a:ahLst/>
          <a:cxnLst/>
          <a:rect l="0" t="0" r="0" b="0"/>
          <a:pathLst>
            <a:path>
              <a:moveTo>
                <a:pt x="0" y="1465665"/>
              </a:moveTo>
              <a:lnTo>
                <a:pt x="432486" y="1465665"/>
              </a:lnTo>
              <a:lnTo>
                <a:pt x="432486" y="0"/>
              </a:lnTo>
              <a:lnTo>
                <a:pt x="8649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1249872" y="1487602"/>
        <a:ext cx="85093" cy="85093"/>
      </dsp:txXfrm>
    </dsp:sp>
    <dsp:sp modelId="{DE53FADD-876C-4E74-ADF3-C4DA082E5BDD}">
      <dsp:nvSpPr>
        <dsp:cNvPr id="0" name=""/>
        <dsp:cNvSpPr/>
      </dsp:nvSpPr>
      <dsp:spPr>
        <a:xfrm rot="16200000">
          <a:off x="-1833015" y="1833015"/>
          <a:ext cx="4525963" cy="859932"/>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itchFamily="34" charset="0"/>
              <a:cs typeface="Arial" pitchFamily="34" charset="0"/>
            </a:rPr>
            <a:t>Institutions</a:t>
          </a:r>
          <a:endParaRPr lang="en-GB" sz="5600" b="1" kern="1200" dirty="0">
            <a:latin typeface="Arial" pitchFamily="34" charset="0"/>
            <a:cs typeface="Arial" pitchFamily="34" charset="0"/>
          </a:endParaRPr>
        </a:p>
      </dsp:txBody>
      <dsp:txXfrm>
        <a:off x="-1833015" y="1833015"/>
        <a:ext cx="4525963" cy="859932"/>
      </dsp:txXfrm>
    </dsp:sp>
    <dsp:sp modelId="{B9DE6646-C5B4-4500-A1C7-2E91C38E67B7}">
      <dsp:nvSpPr>
        <dsp:cNvPr id="0" name=""/>
        <dsp:cNvSpPr/>
      </dsp:nvSpPr>
      <dsp:spPr>
        <a:xfrm>
          <a:off x="1724905" y="352558"/>
          <a:ext cx="6185870" cy="889514"/>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Get involved in places review activity with LAs commissioning places</a:t>
          </a:r>
          <a:endParaRPr lang="en-GB" sz="2000" b="0" kern="1200" dirty="0">
            <a:solidFill>
              <a:schemeClr val="tx1"/>
            </a:solidFill>
          </a:endParaRPr>
        </a:p>
      </dsp:txBody>
      <dsp:txXfrm>
        <a:off x="1724905" y="352558"/>
        <a:ext cx="6185870" cy="889514"/>
      </dsp:txXfrm>
    </dsp:sp>
    <dsp:sp modelId="{2E12DAF1-2FE1-4440-977F-B88657E6A1D5}">
      <dsp:nvSpPr>
        <dsp:cNvPr id="0" name=""/>
        <dsp:cNvSpPr/>
      </dsp:nvSpPr>
      <dsp:spPr>
        <a:xfrm>
          <a:off x="1724905" y="1457056"/>
          <a:ext cx="6198112" cy="566515"/>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Accurately complete the school census in October</a:t>
          </a:r>
          <a:endParaRPr lang="en-GB" sz="2000" b="0" kern="1200" dirty="0">
            <a:solidFill>
              <a:schemeClr val="tx1"/>
            </a:solidFill>
          </a:endParaRPr>
        </a:p>
      </dsp:txBody>
      <dsp:txXfrm>
        <a:off x="1724905" y="1457056"/>
        <a:ext cx="6198112" cy="566515"/>
      </dsp:txXfrm>
    </dsp:sp>
    <dsp:sp modelId="{8C6E609D-6798-49BC-BB8C-750FC2A46B94}">
      <dsp:nvSpPr>
        <dsp:cNvPr id="0" name=""/>
        <dsp:cNvSpPr/>
      </dsp:nvSpPr>
      <dsp:spPr>
        <a:xfrm>
          <a:off x="1724905" y="2238555"/>
          <a:ext cx="6203837" cy="859932"/>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Check the Funding Allocation Pack (FAP) when it is issued</a:t>
          </a:r>
          <a:endParaRPr lang="en-GB" sz="2000" b="0" kern="1200" dirty="0">
            <a:solidFill>
              <a:schemeClr val="tx1"/>
            </a:solidFill>
            <a:latin typeface="Arial" pitchFamily="34" charset="0"/>
            <a:cs typeface="Arial" pitchFamily="34" charset="0"/>
          </a:endParaRPr>
        </a:p>
      </dsp:txBody>
      <dsp:txXfrm>
        <a:off x="1724905" y="2238555"/>
        <a:ext cx="6203837" cy="859932"/>
      </dsp:txXfrm>
    </dsp:sp>
    <dsp:sp modelId="{A33FACCF-DEC9-462A-8CF2-EDDD77A4B0C4}">
      <dsp:nvSpPr>
        <dsp:cNvPr id="0" name=""/>
        <dsp:cNvSpPr/>
      </dsp:nvSpPr>
      <dsp:spPr>
        <a:xfrm>
          <a:off x="1724905" y="3313471"/>
          <a:ext cx="6203837" cy="859932"/>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NB institutions do not need to return any other data</a:t>
          </a:r>
        </a:p>
      </dsp:txBody>
      <dsp:txXfrm>
        <a:off x="1724905" y="3313471"/>
        <a:ext cx="6203837" cy="85993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51E98F90-1985-4059-AC96-79B0849E50BC}" type="datetimeFigureOut">
              <a:rPr lang="en-GB" smtClean="0"/>
              <a:t>15/10/2013</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2CFEF869-D623-4998-A953-5FBC8F820D7A}" type="slidenum">
              <a:rPr lang="en-GB" smtClean="0"/>
              <a:t>‹#›</a:t>
            </a:fld>
            <a:endParaRPr lang="en-GB"/>
          </a:p>
        </p:txBody>
      </p:sp>
    </p:spTree>
    <p:extLst>
      <p:ext uri="{BB962C8B-B14F-4D97-AF65-F5344CB8AC3E}">
        <p14:creationId xmlns:p14="http://schemas.microsoft.com/office/powerpoint/2010/main" val="196640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FEF869-D623-4998-A953-5FBC8F820D7A}" type="slidenum">
              <a:rPr lang="en-GB" smtClean="0"/>
              <a:t>2</a:t>
            </a:fld>
            <a:endParaRPr lang="en-GB"/>
          </a:p>
        </p:txBody>
      </p:sp>
    </p:spTree>
    <p:extLst>
      <p:ext uri="{BB962C8B-B14F-4D97-AF65-F5344CB8AC3E}">
        <p14:creationId xmlns:p14="http://schemas.microsoft.com/office/powerpoint/2010/main" val="1990102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FEF869-D623-4998-A953-5FBC8F820D7A}" type="slidenum">
              <a:rPr lang="en-GB" smtClean="0"/>
              <a:t>12</a:t>
            </a:fld>
            <a:endParaRPr lang="en-GB"/>
          </a:p>
        </p:txBody>
      </p:sp>
    </p:spTree>
    <p:extLst>
      <p:ext uri="{BB962C8B-B14F-4D97-AF65-F5344CB8AC3E}">
        <p14:creationId xmlns:p14="http://schemas.microsoft.com/office/powerpoint/2010/main" val="122326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FEF869-D623-4998-A953-5FBC8F820D7A}" type="slidenum">
              <a:rPr lang="en-GB" smtClean="0"/>
              <a:t>14</a:t>
            </a:fld>
            <a:endParaRPr lang="en-GB"/>
          </a:p>
        </p:txBody>
      </p:sp>
    </p:spTree>
    <p:extLst>
      <p:ext uri="{BB962C8B-B14F-4D97-AF65-F5344CB8AC3E}">
        <p14:creationId xmlns:p14="http://schemas.microsoft.com/office/powerpoint/2010/main" val="1742155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a:p>
            <a:pPr eaLnBrk="1" hangingPunct="1"/>
            <a:r>
              <a:rPr lang="en-GB" smtClean="0"/>
              <a:t>Please do provide feedback on this presentation – this can be done via the Feedback tab.  </a:t>
            </a:r>
          </a:p>
          <a:p>
            <a:pPr eaLnBrk="1" hangingPunct="1"/>
            <a:endParaRPr lang="en-GB" smtClean="0"/>
          </a:p>
          <a:p>
            <a:pPr eaLnBrk="1" hangingPunct="1"/>
            <a:r>
              <a:rPr lang="en-GB" smtClean="0"/>
              <a:t>We’ll respond to your feedback on the Live Group website.</a:t>
            </a:r>
          </a:p>
          <a:p>
            <a:pPr eaLnBrk="1" hangingPunct="1"/>
            <a:endParaRPr lang="en-GB" smtClean="0"/>
          </a:p>
          <a:p>
            <a:pPr eaLnBrk="1" hangingPunct="1"/>
            <a:r>
              <a:rPr lang="en-GB" smtClean="0"/>
              <a:t>Webinar dates will be advertised via the Ebulletin and Live Group website</a:t>
            </a:r>
          </a:p>
          <a:p>
            <a:pPr eaLnBrk="1" hangingPunct="1"/>
            <a:endParaRPr lang="en-GB" smtClean="0"/>
          </a:p>
          <a:p>
            <a:pPr eaLnBrk="1" hangingPunct="1"/>
            <a:r>
              <a:rPr lang="en-GB" smtClean="0"/>
              <a:t>Recordings of the webinars will be available for viewing up to the end of March.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FEF869-D623-4998-A953-5FBC8F820D7A}" type="slidenum">
              <a:rPr lang="en-GB" smtClean="0"/>
              <a:t>3</a:t>
            </a:fld>
            <a:endParaRPr lang="en-GB"/>
          </a:p>
        </p:txBody>
      </p:sp>
    </p:spTree>
    <p:extLst>
      <p:ext uri="{BB962C8B-B14F-4D97-AF65-F5344CB8AC3E}">
        <p14:creationId xmlns:p14="http://schemas.microsoft.com/office/powerpoint/2010/main" val="178835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FEF869-D623-4998-A953-5FBC8F820D7A}" type="slidenum">
              <a:rPr lang="en-GB" smtClean="0"/>
              <a:t>4</a:t>
            </a:fld>
            <a:endParaRPr lang="en-GB"/>
          </a:p>
        </p:txBody>
      </p:sp>
    </p:spTree>
    <p:extLst>
      <p:ext uri="{BB962C8B-B14F-4D97-AF65-F5344CB8AC3E}">
        <p14:creationId xmlns:p14="http://schemas.microsoft.com/office/powerpoint/2010/main" val="331149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Joint commissioning and delivery across education, health and social care services</a:t>
            </a:r>
            <a:endParaRPr lang="en-GB" dirty="0"/>
          </a:p>
        </p:txBody>
      </p:sp>
      <p:sp>
        <p:nvSpPr>
          <p:cNvPr id="4" name="Slide Number Placeholder 3"/>
          <p:cNvSpPr>
            <a:spLocks noGrp="1"/>
          </p:cNvSpPr>
          <p:nvPr>
            <p:ph type="sldNum" sz="quarter" idx="10"/>
          </p:nvPr>
        </p:nvSpPr>
        <p:spPr/>
        <p:txBody>
          <a:bodyPr/>
          <a:lstStyle/>
          <a:p>
            <a:fld id="{2CFEF869-D623-4998-A953-5FBC8F820D7A}" type="slidenum">
              <a:rPr lang="en-GB" smtClean="0"/>
              <a:t>5</a:t>
            </a:fld>
            <a:endParaRPr lang="en-GB"/>
          </a:p>
        </p:txBody>
      </p:sp>
    </p:spTree>
    <p:extLst>
      <p:ext uri="{BB962C8B-B14F-4D97-AF65-F5344CB8AC3E}">
        <p14:creationId xmlns:p14="http://schemas.microsoft.com/office/powerpoint/2010/main" val="226124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FEF869-D623-4998-A953-5FBC8F820D7A}" type="slidenum">
              <a:rPr lang="en-GB" smtClean="0"/>
              <a:t>6</a:t>
            </a:fld>
            <a:endParaRPr lang="en-GB"/>
          </a:p>
        </p:txBody>
      </p:sp>
    </p:spTree>
    <p:extLst>
      <p:ext uri="{BB962C8B-B14F-4D97-AF65-F5344CB8AC3E}">
        <p14:creationId xmlns:p14="http://schemas.microsoft.com/office/powerpoint/2010/main" val="155526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From 2014 mandatory that local authorities delegate funding through the local  formula to allow schools to meet special needs costs up to £6000</a:t>
            </a:r>
          </a:p>
          <a:p>
            <a:endParaRPr lang="en-GB" sz="1200" dirty="0" smtClean="0"/>
          </a:p>
          <a:p>
            <a:r>
              <a:rPr lang="en-GB" sz="1200" dirty="0" smtClean="0"/>
              <a:t>EFA will help LAs finding transition difficult</a:t>
            </a:r>
            <a:br>
              <a:rPr lang="en-GB" sz="1200" dirty="0" smtClean="0"/>
            </a:br>
            <a:endParaRPr lang="en-GB" sz="1200" dirty="0" smtClean="0"/>
          </a:p>
          <a:p>
            <a:r>
              <a:rPr lang="en-GB" sz="1200" dirty="0" smtClean="0"/>
              <a:t>But where local formula does not target enough money to some schools additional funding can be given. Criteria for additional funding to be decided in advance and described on pro forma</a:t>
            </a:r>
            <a:br>
              <a:rPr lang="en-GB" sz="1200" dirty="0" smtClean="0"/>
            </a:br>
            <a:endParaRPr lang="en-GB" sz="1200" dirty="0" smtClean="0"/>
          </a:p>
          <a:p>
            <a:r>
              <a:rPr lang="en-GB" sz="1200" dirty="0" smtClean="0"/>
              <a:t>Academies with abnormally high incidence of high needs pupils in mainstream need to discuss with authority whether additional funding is needed</a:t>
            </a:r>
          </a:p>
          <a:p>
            <a:endParaRPr lang="en-GB" dirty="0"/>
          </a:p>
        </p:txBody>
      </p:sp>
      <p:sp>
        <p:nvSpPr>
          <p:cNvPr id="4" name="Slide Number Placeholder 3"/>
          <p:cNvSpPr>
            <a:spLocks noGrp="1"/>
          </p:cNvSpPr>
          <p:nvPr>
            <p:ph type="sldNum" sz="quarter" idx="10"/>
          </p:nvPr>
        </p:nvSpPr>
        <p:spPr/>
        <p:txBody>
          <a:bodyPr/>
          <a:lstStyle/>
          <a:p>
            <a:fld id="{2CFEF869-D623-4998-A953-5FBC8F820D7A}" type="slidenum">
              <a:rPr lang="en-GB" smtClean="0"/>
              <a:t>8</a:t>
            </a:fld>
            <a:endParaRPr lang="en-GB"/>
          </a:p>
        </p:txBody>
      </p:sp>
    </p:spTree>
    <p:extLst>
      <p:ext uri="{BB962C8B-B14F-4D97-AF65-F5344CB8AC3E}">
        <p14:creationId xmlns:p14="http://schemas.microsoft.com/office/powerpoint/2010/main" val="941646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9</a:t>
            </a:fld>
            <a:endParaRPr lang="en-GB"/>
          </a:p>
        </p:txBody>
      </p:sp>
    </p:spTree>
    <p:extLst>
      <p:ext uri="{BB962C8B-B14F-4D97-AF65-F5344CB8AC3E}">
        <p14:creationId xmlns:p14="http://schemas.microsoft.com/office/powerpoint/2010/main" val="432745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10</a:t>
            </a:fld>
            <a:endParaRPr lang="en-GB"/>
          </a:p>
        </p:txBody>
      </p:sp>
    </p:spTree>
    <p:extLst>
      <p:ext uri="{BB962C8B-B14F-4D97-AF65-F5344CB8AC3E}">
        <p14:creationId xmlns:p14="http://schemas.microsoft.com/office/powerpoint/2010/main" val="432745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11</a:t>
            </a:fld>
            <a:endParaRPr lang="en-GB"/>
          </a:p>
        </p:txBody>
      </p:sp>
    </p:spTree>
    <p:extLst>
      <p:ext uri="{BB962C8B-B14F-4D97-AF65-F5344CB8AC3E}">
        <p14:creationId xmlns:p14="http://schemas.microsoft.com/office/powerpoint/2010/main" val="43274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692FB1-04F2-4985-844C-BD8DAE772A79}" type="datetime1">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222070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02888C-4B9F-48B0-A453-DBBB7C798F47}" type="datetime1">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3744180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D7A83F-E3A2-40E8-8D96-A180542D2732}" type="datetime1">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276987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1D15FD0-7D6D-4989-8326-D56F5FC1A17B}"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60605503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F6C6903B-32A5-4739-A451-086E87FCDEF4}"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16941756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2A14D4C4-38C6-40A4-8AE0-EA1D46FBE6C2}"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12236705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03F746AA-8BB4-4318-A1F4-3AD6E8BD1C24}"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30364654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F59BCB3-79F3-4E98-B986-842D4419B905}"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8043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076D689-835A-4A20-A972-ED5BCC78B6EC}"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822153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050664F6-3E54-4C40-BCD8-E73C12E73E80}"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101029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CB70B71-0ED3-40D8-BB3F-BEC1DC6BB647}"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47637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DE4691-0039-463E-A472-7A38A49FC037}" type="datetime1">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1062865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7B3A248E-39E6-4BBE-A259-50E8269642D6}"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25660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20D1F7D-0E14-4B98-A3F3-D2C486ED83C3}"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3833971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4D3138-C4AA-4883-B4B3-43C58C47BB8F}"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spTree>
    <p:extLst>
      <p:ext uri="{BB962C8B-B14F-4D97-AF65-F5344CB8AC3E}">
        <p14:creationId xmlns:p14="http://schemas.microsoft.com/office/powerpoint/2010/main" val="99068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3B6AA03-6C14-46C9-94F8-3E3CAA4082B4}"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B65EDBD-0B0F-4123-9ED7-7D3715AB6C1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0308558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CABA9A1-4F5F-46B5-9598-448755C43A4B}"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B7D9011-0162-4604-987F-443BFE5669C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4125878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162355-D57C-4FC2-A28A-3F537F632EDE}"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C70CBF4-160E-412E-B216-B104C075BC4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94138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B31D9E5-02D9-4A37-9022-2F017E7B0689}" type="datetime1">
              <a:rPr lang="en-GB" smtClean="0">
                <a:solidFill>
                  <a:prstClr val="black">
                    <a:tint val="75000"/>
                  </a:prstClr>
                </a:solidFill>
              </a:rPr>
              <a:t>15/10/2013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C3E30E1-F26F-4705-B420-BE3AA214297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084018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2A292F1-962B-4F81-9339-BC3CE15FA968}" type="datetime1">
              <a:rPr lang="en-GB" smtClean="0">
                <a:solidFill>
                  <a:prstClr val="black">
                    <a:tint val="75000"/>
                  </a:prstClr>
                </a:solidFill>
              </a:rPr>
              <a:t>15/10/2013</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6C03850-9581-426A-AC07-2A88FF4BD91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974825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5EE6371-0744-4CD7-ACE5-7BB0770ABC55}" type="datetime1">
              <a:rPr lang="en-GB" smtClean="0">
                <a:solidFill>
                  <a:prstClr val="black">
                    <a:tint val="75000"/>
                  </a:prstClr>
                </a:solidFill>
              </a:rPr>
              <a:t>15/10/2013</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5A4B10D-5116-4187-9D62-80045166F0D2}"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736670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C09790-2305-4C6E-AFDD-930436A0C406}" type="datetime1">
              <a:rPr lang="en-GB" smtClean="0">
                <a:solidFill>
                  <a:prstClr val="black">
                    <a:tint val="75000"/>
                  </a:prstClr>
                </a:solidFill>
              </a:rPr>
              <a:t>15/10/2013</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0FAEEEA-8CED-4D53-A6A5-3342380B058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23061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0FB1A-87DC-416E-A5F3-82728D4EC764}" type="datetime1">
              <a:rPr lang="en-GB" smtClean="0"/>
              <a:t>15/10/2013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13220141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F58ABA-9A32-4DD7-8CB5-B1F7D50533F2}" type="datetime1">
              <a:rPr lang="en-GB" smtClean="0">
                <a:solidFill>
                  <a:prstClr val="black">
                    <a:tint val="75000"/>
                  </a:prstClr>
                </a:solidFill>
              </a:rPr>
              <a:t>15/10/2013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D7BBB66-E69A-43CF-9886-6A9AB96EE97C}"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635361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51B661-73DC-4ABF-B5A6-73A2BD7505D7}" type="datetime1">
              <a:rPr lang="en-GB" smtClean="0">
                <a:solidFill>
                  <a:prstClr val="black">
                    <a:tint val="75000"/>
                  </a:prstClr>
                </a:solidFill>
              </a:rPr>
              <a:t>15/10/2013</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DF78650-8CFD-4D44-8540-D63B0B2617C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711279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2E67EA8-E0A7-4A57-B9AE-DC8D9E562A9F}"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1E78E40-B4A8-4DD7-84FE-8DEB9087903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9891646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13EDE56-8408-4275-934F-92EB126659F8}"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4301848-33F8-425E-A06B-48E1E71E35CF}"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6623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304215-C73B-427E-BA95-E9D737D436D8}" type="datetime1">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29974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719F0C-8A1F-49EC-8AA2-06CBC43E0B3B}" type="datetime1">
              <a:rPr lang="en-GB" smtClean="0"/>
              <a:t>15/10/2013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838517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FF56BB-82D9-4D58-A811-686908BFBA73}" type="datetime1">
              <a:rPr lang="en-GB" smtClean="0"/>
              <a:t>15/10/2013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162710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141EE-E9FB-41B8-9045-CB14520C64DD}" type="datetime1">
              <a:rPr lang="en-GB" smtClean="0"/>
              <a:t>15/10/2013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1035323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B2121-D9B3-44C4-81F1-EBFEC4CBED6C}" type="datetime1">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57152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8EF31-027C-41A5-8A67-A393129BB6F8}" type="datetime1">
              <a:rPr lang="en-GB" smtClean="0"/>
              <a:t>15/10/2013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B7B3C3-EE10-49BB-8DCB-F3309EF62C31}" type="slidenum">
              <a:rPr lang="en-GB" smtClean="0"/>
              <a:t>‹#›</a:t>
            </a:fld>
            <a:endParaRPr lang="en-GB"/>
          </a:p>
        </p:txBody>
      </p:sp>
    </p:spTree>
    <p:extLst>
      <p:ext uri="{BB962C8B-B14F-4D97-AF65-F5344CB8AC3E}">
        <p14:creationId xmlns:p14="http://schemas.microsoft.com/office/powerpoint/2010/main" val="82533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311D4-46AE-4968-AC4E-CE50F37EB3B8}" type="datetime1">
              <a:rPr lang="en-GB" smtClean="0"/>
              <a:t>15/10/2013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7B3C3-EE10-49BB-8DCB-F3309EF62C31}" type="slidenum">
              <a:rPr lang="en-GB" smtClean="0"/>
              <a:t>‹#›</a:t>
            </a:fld>
            <a:endParaRPr lang="en-GB"/>
          </a:p>
        </p:txBody>
      </p:sp>
    </p:spTree>
    <p:extLst>
      <p:ext uri="{BB962C8B-B14F-4D97-AF65-F5344CB8AC3E}">
        <p14:creationId xmlns:p14="http://schemas.microsoft.com/office/powerpoint/2010/main" val="12312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6861947-FC5A-4E91-A3CC-269482ABFE5F}" type="datetime1">
              <a:rPr lang="en-GB" smtClean="0">
                <a:solidFill>
                  <a:prstClr val="black">
                    <a:lumMod val="50000"/>
                    <a:lumOff val="50000"/>
                  </a:prstClr>
                </a:solidFill>
              </a:rPr>
              <a:t>15/10/2013</a:t>
            </a:fld>
            <a:endParaRPr lang="en-GB" dirty="0">
              <a:solidFill>
                <a:prstClr val="black">
                  <a:lumMod val="50000"/>
                  <a:lumOff val="50000"/>
                </a:prstClr>
              </a:solidFill>
            </a:endParaRPr>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a:solidFill>
                <a:prstClr val="black">
                  <a:lumMod val="50000"/>
                  <a:lumOff val="50000"/>
                </a:prstClr>
              </a:solidFill>
            </a:endParaRPr>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solidFill>
                  <a:prstClr val="black">
                    <a:lumMod val="50000"/>
                    <a:lumOff val="50000"/>
                  </a:prstClr>
                </a:solidFill>
              </a:rPr>
              <a:pPr/>
              <a:t>‹#›</a:t>
            </a:fld>
            <a:endParaRPr lang="en-GB" dirty="0">
              <a:solidFill>
                <a:prstClr val="black">
                  <a:lumMod val="50000"/>
                  <a:lumOff val="50000"/>
                </a:prstClr>
              </a:solidFill>
            </a:endParaRPr>
          </a:p>
        </p:txBody>
      </p:sp>
      <p:pic>
        <p:nvPicPr>
          <p:cNvPr id="12" name="Picture 11" descr="Education funding agency" title="Logo"/>
          <p:cNvPicPr>
            <a:picLocks noChangeAspect="1"/>
          </p:cNvPicPr>
          <p:nvPr userDrawn="1"/>
        </p:nvPicPr>
        <p:blipFill rotWithShape="1">
          <a:blip r:embed="rId13" cstate="print">
            <a:extLst>
              <a:ext uri="{28A0092B-C50C-407E-A947-70E740481C1C}">
                <a14:useLocalDpi xmlns:a14="http://schemas.microsoft.com/office/drawing/2010/main" val="0"/>
              </a:ext>
            </a:extLst>
          </a:blip>
          <a:srcRect r="51903"/>
          <a:stretch/>
        </p:blipFill>
        <p:spPr bwMode="auto">
          <a:xfrm>
            <a:off x="615922" y="5661248"/>
            <a:ext cx="1003750" cy="10374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3860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28575CE-59AE-42C0-BF88-EC0A3F7FA8B8}" type="datetime1">
              <a:rPr lang="en-GB" smtClean="0">
                <a:solidFill>
                  <a:prstClr val="black">
                    <a:tint val="75000"/>
                  </a:prstClr>
                </a:solidFill>
              </a:rPr>
              <a:t>15/10/2013</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EEE00B4-D6E0-4A6F-8729-4212EA47E7F7}"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015884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egistration.livegroup.co.uk/academyfund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registration.livegroup.co.uk/academyfunding/Downloads/" TargetMode="External"/><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hyperlink" Target="https://registration.livegroup.co.uk/academyfunding/FAQ/" TargetMode="External"/><Relationship Id="rId5" Type="http://schemas.openxmlformats.org/officeDocument/2006/relationships/hyperlink" Target="mailto:academyquestions@efa.education.gov.uk" TargetMode="External"/><Relationship Id="rId4" Type="http://schemas.openxmlformats.org/officeDocument/2006/relationships/hyperlink" Target="https://registration.livegroup.co.uk/academyfund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755576" y="2204864"/>
            <a:ext cx="7772400" cy="14700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rgbClr val="104F75"/>
                </a:solidFill>
                <a:cs typeface="Arial" pitchFamily="34" charset="0"/>
              </a:rPr>
              <a:t/>
            </a:r>
            <a:br>
              <a:rPr lang="en-GB" b="1" dirty="0" smtClean="0">
                <a:solidFill>
                  <a:srgbClr val="104F75"/>
                </a:solidFill>
                <a:cs typeface="Arial" pitchFamily="34" charset="0"/>
              </a:rPr>
            </a:br>
            <a:endParaRPr lang="en-GB" dirty="0">
              <a:solidFill>
                <a:prstClr val="black"/>
              </a:solidFill>
              <a:cs typeface="Arial" pitchFamily="34" charset="0"/>
            </a:endParaRPr>
          </a:p>
        </p:txBody>
      </p:sp>
      <p:sp>
        <p:nvSpPr>
          <p:cNvPr id="3" name="Subtitle 2"/>
          <p:cNvSpPr txBox="1">
            <a:spLocks/>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dirty="0">
              <a:solidFill>
                <a:prstClr val="white">
                  <a:lumMod val="65000"/>
                </a:prstClr>
              </a:solidFill>
              <a:cs typeface="Arial" pitchFamily="34" charset="0"/>
            </a:endParaRPr>
          </a:p>
        </p:txBody>
      </p:sp>
      <p:sp>
        <p:nvSpPr>
          <p:cNvPr id="6" name="Title 5"/>
          <p:cNvSpPr>
            <a:spLocks noGrp="1"/>
          </p:cNvSpPr>
          <p:nvPr>
            <p:ph type="ctrTitle"/>
          </p:nvPr>
        </p:nvSpPr>
        <p:spPr/>
        <p:txBody>
          <a:bodyPr/>
          <a:lstStyle/>
          <a:p>
            <a:r>
              <a:rPr lang="en-GB" dirty="0">
                <a:latin typeface="Arial" pitchFamily="34" charset="0"/>
                <a:cs typeface="Arial" pitchFamily="34" charset="0"/>
              </a:rPr>
              <a:t>High needs funding </a:t>
            </a:r>
            <a:br>
              <a:rPr lang="en-GB" dirty="0">
                <a:latin typeface="Arial" pitchFamily="34" charset="0"/>
                <a:cs typeface="Arial" pitchFamily="34" charset="0"/>
              </a:rPr>
            </a:br>
            <a:r>
              <a:rPr lang="en-GB" dirty="0">
                <a:latin typeface="Arial" pitchFamily="34" charset="0"/>
                <a:cs typeface="Arial" pitchFamily="34" charset="0"/>
              </a:rPr>
              <a:t>arrangements: 2014 to 2015</a:t>
            </a:r>
            <a:endParaRPr lang="en-GB" dirty="0"/>
          </a:p>
        </p:txBody>
      </p:sp>
      <p:sp>
        <p:nvSpPr>
          <p:cNvPr id="7" name="Subtitle 6"/>
          <p:cNvSpPr>
            <a:spLocks noGrp="1"/>
          </p:cNvSpPr>
          <p:nvPr>
            <p:ph type="subTitle" idx="1"/>
          </p:nvPr>
        </p:nvSpPr>
        <p:spPr>
          <a:xfrm>
            <a:off x="768115" y="3356992"/>
            <a:ext cx="6400800" cy="1752600"/>
          </a:xfrm>
        </p:spPr>
        <p:txBody>
          <a:bodyPr/>
          <a:lstStyle/>
          <a:p>
            <a:r>
              <a:rPr lang="en-GB" dirty="0"/>
              <a:t>Briefing for </a:t>
            </a:r>
            <a:r>
              <a:rPr lang="en-GB" dirty="0" smtClean="0"/>
              <a:t>academies</a:t>
            </a:r>
          </a:p>
          <a:p>
            <a:endParaRPr lang="en-GB" dirty="0"/>
          </a:p>
          <a:p>
            <a:r>
              <a:rPr lang="en-GB" dirty="0" smtClean="0"/>
              <a:t>Russell </a:t>
            </a:r>
            <a:r>
              <a:rPr lang="en-GB" dirty="0" err="1" smtClean="0"/>
              <a:t>Ewens</a:t>
            </a:r>
            <a:endParaRPr lang="en-GB" dirty="0" smtClean="0"/>
          </a:p>
          <a:p>
            <a:r>
              <a:rPr lang="en-GB" dirty="0" smtClean="0"/>
              <a:t>Funding Policy Unit</a:t>
            </a:r>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solidFill>
                  <a:prstClr val="black">
                    <a:lumMod val="50000"/>
                    <a:lumOff val="50000"/>
                  </a:prstClr>
                </a:solidFill>
              </a:rPr>
              <a:pPr/>
              <a:t>1</a:t>
            </a:fld>
            <a:endParaRPr lang="en-GB" dirty="0">
              <a:solidFill>
                <a:prstClr val="black">
                  <a:lumMod val="50000"/>
                  <a:lumOff val="50000"/>
                </a:prstClr>
              </a:solidFill>
            </a:endParaRPr>
          </a:p>
        </p:txBody>
      </p:sp>
    </p:spTree>
    <p:extLst>
      <p:ext uri="{BB962C8B-B14F-4D97-AF65-F5344CB8AC3E}">
        <p14:creationId xmlns:p14="http://schemas.microsoft.com/office/powerpoint/2010/main" val="1524534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the Education Funding Agency</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99244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10</a:t>
            </a:fld>
            <a:endParaRPr lang="en-GB"/>
          </a:p>
        </p:txBody>
      </p:sp>
    </p:spTree>
    <p:extLst>
      <p:ext uri="{BB962C8B-B14F-4D97-AF65-F5344CB8AC3E}">
        <p14:creationId xmlns:p14="http://schemas.microsoft.com/office/powerpoint/2010/main" val="390515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institutions</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91476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11</a:t>
            </a:fld>
            <a:endParaRPr lang="en-GB"/>
          </a:p>
        </p:txBody>
      </p:sp>
    </p:spTree>
    <p:extLst>
      <p:ext uri="{BB962C8B-B14F-4D97-AF65-F5344CB8AC3E}">
        <p14:creationId xmlns:p14="http://schemas.microsoft.com/office/powerpoint/2010/main" val="3621466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High needs budget issues</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sz="2000" b="1" dirty="0" smtClean="0">
                <a:latin typeface="Arial" pitchFamily="34" charset="0"/>
                <a:cs typeface="Arial" pitchFamily="34" charset="0"/>
              </a:rPr>
              <a:t>Local authority allocations remain cash flat per pupil in 2014 to 2015</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N</a:t>
            </a:r>
            <a:r>
              <a:rPr lang="en-GB" sz="2000" b="1" dirty="0" smtClean="0">
                <a:latin typeface="Arial" pitchFamily="34" charset="0"/>
                <a:cs typeface="Arial" pitchFamily="34" charset="0"/>
              </a:rPr>
              <a:t>ational Fair Funding Formula to be introduced in 2015</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Cannot assume </a:t>
            </a:r>
            <a:r>
              <a:rPr lang="en-GB" sz="2000" b="1" dirty="0">
                <a:latin typeface="Arial" pitchFamily="34" charset="0"/>
                <a:cs typeface="Arial" pitchFamily="34" charset="0"/>
              </a:rPr>
              <a:t>more funds </a:t>
            </a:r>
            <a:r>
              <a:rPr lang="en-GB" sz="2000" b="1" dirty="0" smtClean="0">
                <a:latin typeface="Arial" pitchFamily="34" charset="0"/>
                <a:cs typeface="Arial" pitchFamily="34" charset="0"/>
              </a:rPr>
              <a:t>available in 2014 to 2105</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Place number increases should be rare as otherwise unaffordable</a:t>
            </a:r>
            <a:endParaRPr lang="en-GB" sz="2000" b="1" dirty="0">
              <a:latin typeface="Arial" pitchFamily="34" charset="0"/>
              <a:cs typeface="Arial" pitchFamily="34" charset="0"/>
            </a:endParaRPr>
          </a:p>
          <a:p>
            <a:pPr marL="0" indent="0">
              <a:buNone/>
            </a:pPr>
            <a:endParaRPr lang="en-GB" sz="2000" b="1" dirty="0" smtClean="0">
              <a:latin typeface="Arial" pitchFamily="34" charset="0"/>
              <a:cs typeface="Arial" pitchFamily="34" charset="0"/>
            </a:endParaRPr>
          </a:p>
          <a:p>
            <a:endParaRPr lang="en-GB" sz="2000" b="1" dirty="0" smtClean="0">
              <a:latin typeface="Arial" pitchFamily="34" charset="0"/>
              <a:cs typeface="Arial" pitchFamily="34" charset="0"/>
            </a:endParaRPr>
          </a:p>
          <a:p>
            <a:endParaRPr lang="en-GB" sz="2000"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32CD01E-AD62-4235-A88C-74DB818DCC08}" type="slidenum">
              <a:rPr lang="en-GB" smtClean="0"/>
              <a:t>12</a:t>
            </a:fld>
            <a:endParaRPr lang="en-GB" dirty="0"/>
          </a:p>
        </p:txBody>
      </p:sp>
    </p:spTree>
    <p:extLst>
      <p:ext uri="{BB962C8B-B14F-4D97-AF65-F5344CB8AC3E}">
        <p14:creationId xmlns:p14="http://schemas.microsoft.com/office/powerpoint/2010/main" val="710094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What to expect in the next 4 months</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804341"/>
              </p:ext>
            </p:extLst>
          </p:nvPr>
        </p:nvGraphicFramePr>
        <p:xfrm>
          <a:off x="457200" y="1600200"/>
          <a:ext cx="8229600" cy="3322320"/>
        </p:xfrm>
        <a:graphic>
          <a:graphicData uri="http://schemas.openxmlformats.org/drawingml/2006/table">
            <a:tbl>
              <a:tblPr firstRow="1" bandRow="1">
                <a:tableStyleId>{5C22544A-7EE6-4342-B048-85BDC9FD1C3A}</a:tableStyleId>
              </a:tblPr>
              <a:tblGrid>
                <a:gridCol w="2314600"/>
                <a:gridCol w="5915000"/>
              </a:tblGrid>
              <a:tr h="370840">
                <a:tc>
                  <a:txBody>
                    <a:bodyPr/>
                    <a:lstStyle/>
                    <a:p>
                      <a:r>
                        <a:rPr lang="en-GB" sz="2000" dirty="0" smtClean="0">
                          <a:latin typeface="Arial" pitchFamily="34" charset="0"/>
                          <a:cs typeface="Arial" pitchFamily="34" charset="0"/>
                        </a:rPr>
                        <a:t>Date</a:t>
                      </a:r>
                      <a:endParaRPr lang="en-GB" sz="2000" dirty="0">
                        <a:latin typeface="Arial" pitchFamily="34" charset="0"/>
                        <a:cs typeface="Arial" pitchFamily="34" charset="0"/>
                      </a:endParaRPr>
                    </a:p>
                  </a:txBody>
                  <a:tcPr>
                    <a:solidFill>
                      <a:srgbClr val="104F75"/>
                    </a:solidFill>
                  </a:tcPr>
                </a:tc>
                <a:tc>
                  <a:txBody>
                    <a:bodyPr/>
                    <a:lstStyle/>
                    <a:p>
                      <a:r>
                        <a:rPr lang="en-GB" sz="2000" dirty="0" smtClean="0">
                          <a:latin typeface="Arial" pitchFamily="34" charset="0"/>
                          <a:cs typeface="Arial" pitchFamily="34" charset="0"/>
                        </a:rPr>
                        <a:t>Event</a:t>
                      </a:r>
                      <a:endParaRPr lang="en-GB" sz="2000" dirty="0">
                        <a:latin typeface="Arial" pitchFamily="34" charset="0"/>
                        <a:cs typeface="Arial" pitchFamily="34" charset="0"/>
                      </a:endParaRPr>
                    </a:p>
                  </a:txBody>
                  <a:tcPr>
                    <a:solidFill>
                      <a:srgbClr val="104F75"/>
                    </a:solidFill>
                  </a:tcPr>
                </a:tc>
              </a:tr>
              <a:tr h="370840">
                <a:tc>
                  <a:txBody>
                    <a:bodyPr/>
                    <a:lstStyle/>
                    <a:p>
                      <a:r>
                        <a:rPr lang="en-GB" sz="2000" dirty="0" smtClean="0">
                          <a:latin typeface="Arial" pitchFamily="34" charset="0"/>
                          <a:cs typeface="Arial" pitchFamily="34" charset="0"/>
                        </a:rPr>
                        <a:t>October - December</a:t>
                      </a:r>
                      <a:endParaRPr lang="en-GB" sz="2000" dirty="0">
                        <a:latin typeface="Arial" pitchFamily="34" charset="0"/>
                        <a:cs typeface="Arial" pitchFamily="34" charset="0"/>
                      </a:endParaRPr>
                    </a:p>
                  </a:txBody>
                  <a:tcPr>
                    <a:solidFill>
                      <a:srgbClr val="CFDCE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To be contacted by LAs about current levels of all high needs places,</a:t>
                      </a:r>
                      <a:r>
                        <a:rPr lang="en-GB" sz="2000" baseline="0" dirty="0" smtClean="0">
                          <a:latin typeface="Arial" pitchFamily="34" charset="0"/>
                          <a:cs typeface="Arial" pitchFamily="34" charset="0"/>
                        </a:rPr>
                        <a:t> including those commissioned by other LAs</a:t>
                      </a:r>
                    </a:p>
                    <a:p>
                      <a:endParaRPr lang="en-GB" sz="2000" dirty="0">
                        <a:latin typeface="Arial" pitchFamily="34" charset="0"/>
                        <a:cs typeface="Arial" pitchFamily="34" charset="0"/>
                      </a:endParaRPr>
                    </a:p>
                  </a:txBody>
                  <a:tcPr>
                    <a:solidFill>
                      <a:srgbClr val="CFDCE3"/>
                    </a:solidFill>
                  </a:tcPr>
                </a:tc>
              </a:tr>
              <a:tr h="370840">
                <a:tc>
                  <a:txBody>
                    <a:bodyPr/>
                    <a:lstStyle/>
                    <a:p>
                      <a:r>
                        <a:rPr lang="en-GB" sz="2000" dirty="0" smtClean="0">
                          <a:latin typeface="Arial" pitchFamily="34" charset="0"/>
                          <a:cs typeface="Arial" pitchFamily="34" charset="0"/>
                        </a:rPr>
                        <a:t>Mid February</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To see your high needs place funding allocation</a:t>
                      </a:r>
                      <a:r>
                        <a:rPr lang="en-GB" sz="2000" b="0" baseline="0" dirty="0" smtClean="0">
                          <a:solidFill>
                            <a:schemeClr val="tx1"/>
                          </a:solidFill>
                          <a:latin typeface="Arial" pitchFamily="34" charset="0"/>
                          <a:cs typeface="Arial" pitchFamily="34" charset="0"/>
                        </a:rPr>
                        <a:t> in your FAP, and the local formula budget share for mainstream academies (including notional SEN budget)</a:t>
                      </a:r>
                      <a:endParaRPr lang="en-GB" sz="2000" b="0" dirty="0" smtClean="0">
                        <a:solidFill>
                          <a:schemeClr val="tx1"/>
                        </a:solidFill>
                        <a:latin typeface="Arial" pitchFamily="34" charset="0"/>
                        <a:cs typeface="Arial" pitchFamily="34" charset="0"/>
                      </a:endParaRPr>
                    </a:p>
                    <a:p>
                      <a:endParaRPr lang="en-GB" sz="2000" dirty="0">
                        <a:latin typeface="Arial" pitchFamily="34" charset="0"/>
                        <a:cs typeface="Arial" pitchFamily="34" charset="0"/>
                      </a:endParaRPr>
                    </a:p>
                  </a:txBody>
                  <a:tcPr>
                    <a:solidFill>
                      <a:srgbClr val="9FB9C8"/>
                    </a:solidFill>
                  </a:tcPr>
                </a:tc>
              </a:tr>
            </a:tbl>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13</a:t>
            </a:fld>
            <a:endParaRPr lang="en-GB"/>
          </a:p>
        </p:txBody>
      </p:sp>
    </p:spTree>
    <p:extLst>
      <p:ext uri="{BB962C8B-B14F-4D97-AF65-F5344CB8AC3E}">
        <p14:creationId xmlns:p14="http://schemas.microsoft.com/office/powerpoint/2010/main" val="3987236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Other online events	</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sz="2000" b="1" dirty="0" smtClean="0">
                <a:latin typeface="Arial" pitchFamily="34" charset="0"/>
                <a:cs typeface="Arial" pitchFamily="34" charset="0"/>
              </a:rPr>
              <a:t>Presentations:</a:t>
            </a:r>
          </a:p>
          <a:p>
            <a:pPr>
              <a:buFontTx/>
              <a:buChar char="-"/>
            </a:pPr>
            <a:r>
              <a:rPr lang="en-GB" sz="2000" dirty="0">
                <a:latin typeface="Arial" pitchFamily="34" charset="0"/>
                <a:cs typeface="Arial" pitchFamily="34" charset="0"/>
              </a:rPr>
              <a:t>Pre-16 Funding </a:t>
            </a:r>
          </a:p>
          <a:p>
            <a:pPr>
              <a:buFontTx/>
              <a:buChar char="-"/>
            </a:pPr>
            <a:r>
              <a:rPr lang="en-GB" sz="2000" dirty="0" smtClean="0">
                <a:latin typeface="Arial" pitchFamily="34" charset="0"/>
                <a:cs typeface="Arial" pitchFamily="34" charset="0"/>
              </a:rPr>
              <a:t>Post 16 funding</a:t>
            </a:r>
          </a:p>
          <a:p>
            <a:pPr>
              <a:buFontTx/>
              <a:buChar char="-"/>
            </a:pPr>
            <a:r>
              <a:rPr lang="en-GB" sz="2000" dirty="0" smtClean="0">
                <a:latin typeface="Arial" pitchFamily="34" charset="0"/>
                <a:cs typeface="Arial" pitchFamily="34" charset="0"/>
              </a:rPr>
              <a:t>High needs for local authorities</a:t>
            </a:r>
          </a:p>
          <a:p>
            <a:pPr>
              <a:buFontTx/>
              <a:buChar char="-"/>
            </a:pPr>
            <a:endParaRPr lang="en-GB" sz="2000" b="1" dirty="0">
              <a:latin typeface="Arial" pitchFamily="34" charset="0"/>
              <a:cs typeface="Arial" pitchFamily="34" charset="0"/>
            </a:endParaRPr>
          </a:p>
          <a:p>
            <a:r>
              <a:rPr lang="en-GB" sz="2000" b="1" dirty="0" smtClean="0">
                <a:latin typeface="Arial" pitchFamily="34" charset="0"/>
                <a:cs typeface="Arial" pitchFamily="34" charset="0"/>
              </a:rPr>
              <a:t>Webinars</a:t>
            </a:r>
          </a:p>
          <a:p>
            <a:pPr>
              <a:buFontTx/>
              <a:buChar char="-"/>
            </a:pPr>
            <a:r>
              <a:rPr lang="en-GB" sz="2000" dirty="0" smtClean="0">
                <a:latin typeface="Arial" pitchFamily="34" charset="0"/>
                <a:cs typeface="Arial" pitchFamily="34" charset="0"/>
              </a:rPr>
              <a:t>High needs for academies (20 November)</a:t>
            </a:r>
          </a:p>
          <a:p>
            <a:pPr>
              <a:buFontTx/>
              <a:buChar char="-"/>
            </a:pPr>
            <a:r>
              <a:rPr lang="en-GB" sz="2000" dirty="0" smtClean="0">
                <a:latin typeface="Arial" pitchFamily="34" charset="0"/>
                <a:cs typeface="Arial" pitchFamily="34" charset="0"/>
              </a:rPr>
              <a:t>Funding for Free Schools, University Technology Colleges and Studio Schools (25 November)</a:t>
            </a:r>
          </a:p>
          <a:p>
            <a:pPr>
              <a:buFontTx/>
              <a:buChar char="-"/>
            </a:pPr>
            <a:endParaRPr lang="en-GB" sz="2000" dirty="0">
              <a:latin typeface="Arial" pitchFamily="34" charset="0"/>
              <a:cs typeface="Arial" pitchFamily="34" charset="0"/>
            </a:endParaRPr>
          </a:p>
          <a:p>
            <a:pPr>
              <a:buFontTx/>
              <a:buChar char="-"/>
            </a:pPr>
            <a:r>
              <a:rPr lang="en-GB" sz="2000" dirty="0" smtClean="0">
                <a:latin typeface="Arial" pitchFamily="34" charset="0"/>
                <a:cs typeface="Arial" pitchFamily="34" charset="0"/>
              </a:rPr>
              <a:t>To register for a webinar, please follow this link:</a:t>
            </a:r>
          </a:p>
          <a:p>
            <a:pPr>
              <a:buFontTx/>
              <a:buChar char="-"/>
            </a:pPr>
            <a:r>
              <a:rPr lang="en-GB" sz="2000" dirty="0">
                <a:latin typeface="Arial" pitchFamily="34" charset="0"/>
                <a:cs typeface="Arial" pitchFamily="34" charset="0"/>
                <a:hlinkClick r:id="rId3"/>
              </a:rPr>
              <a:t>https://registration.livegroup.co.uk/academyfunding</a:t>
            </a:r>
            <a:r>
              <a:rPr lang="en-GB" sz="2000" dirty="0" smtClean="0">
                <a:latin typeface="Arial" pitchFamily="34" charset="0"/>
                <a:cs typeface="Arial" pitchFamily="34" charset="0"/>
                <a:hlinkClick r:id="rId3"/>
              </a:rPr>
              <a:t>/</a:t>
            </a:r>
            <a:endParaRPr lang="en-GB" sz="2000" dirty="0" smtClean="0">
              <a:latin typeface="Arial" pitchFamily="34" charset="0"/>
              <a:cs typeface="Arial" pitchFamily="34" charset="0"/>
            </a:endParaRPr>
          </a:p>
          <a:p>
            <a:pPr>
              <a:buFontTx/>
              <a:buChar char="-"/>
            </a:pPr>
            <a:endParaRPr lang="en-GB" sz="20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32CD01E-AD62-4235-A88C-74DB818DCC08}" type="slidenum">
              <a:rPr lang="en-GB" smtClean="0"/>
              <a:t>14</a:t>
            </a:fld>
            <a:endParaRPr lang="en-GB" dirty="0"/>
          </a:p>
        </p:txBody>
      </p:sp>
    </p:spTree>
    <p:extLst>
      <p:ext uri="{BB962C8B-B14F-4D97-AF65-F5344CB8AC3E}">
        <p14:creationId xmlns:p14="http://schemas.microsoft.com/office/powerpoint/2010/main" val="1387076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p:cNvSpPr>
          <p:nvPr/>
        </p:nvSpPr>
        <p:spPr bwMode="auto">
          <a:xfrm>
            <a:off x="449263" y="1484313"/>
            <a:ext cx="82454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Funding guidance available on the DfE website and </a:t>
            </a:r>
            <a:r>
              <a:rPr lang="en-GB" sz="2000" dirty="0" smtClean="0">
                <a:solidFill>
                  <a:prstClr val="black"/>
                </a:solidFill>
                <a:latin typeface="Arial" pitchFamily="34" charset="0"/>
                <a:hlinkClick r:id="rId3"/>
              </a:rPr>
              <a:t>Resources</a:t>
            </a:r>
            <a:r>
              <a:rPr lang="en-GB" sz="2000" dirty="0" smtClean="0">
                <a:solidFill>
                  <a:prstClr val="black"/>
                </a:solidFill>
                <a:latin typeface="Arial" pitchFamily="34" charset="0"/>
              </a:rPr>
              <a:t> tab of the Live Group portal </a:t>
            </a:r>
            <a:r>
              <a:rPr lang="en-GB" sz="2000" dirty="0">
                <a:solidFill>
                  <a:prstClr val="black"/>
                </a:solidFill>
                <a:latin typeface="Arial" pitchFamily="34" charset="0"/>
              </a:rPr>
              <a:t>(</a:t>
            </a:r>
            <a:r>
              <a:rPr lang="en-GB" sz="2000" dirty="0">
                <a:solidFill>
                  <a:prstClr val="black"/>
                </a:solidFill>
                <a:latin typeface="Arial" pitchFamily="34" charset="0"/>
                <a:hlinkClick r:id="rId4"/>
              </a:rPr>
              <a:t>https://</a:t>
            </a:r>
            <a:r>
              <a:rPr lang="en-GB" sz="2000" dirty="0" smtClean="0">
                <a:solidFill>
                  <a:prstClr val="black"/>
                </a:solidFill>
                <a:latin typeface="Arial" pitchFamily="34" charset="0"/>
                <a:hlinkClick r:id="rId4"/>
              </a:rPr>
              <a:t>registration.livegroup.co.uk/academyfunding/</a:t>
            </a:r>
            <a:r>
              <a:rPr lang="en-GB" sz="2000" dirty="0" smtClean="0">
                <a:solidFill>
                  <a:prstClr val="black"/>
                </a:solidFill>
                <a:latin typeface="Arial" pitchFamily="34" charset="0"/>
              </a:rPr>
              <a:t>)</a:t>
            </a:r>
            <a:endParaRPr lang="en-GB" sz="2000" u="sng"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Academy enquiries can be addressed to  </a:t>
            </a:r>
            <a:r>
              <a:rPr lang="en-GB" sz="2000" dirty="0" smtClean="0">
                <a:solidFill>
                  <a:prstClr val="black"/>
                </a:solidFill>
                <a:latin typeface="Arial" pitchFamily="34" charset="0"/>
                <a:hlinkClick r:id="rId5"/>
              </a:rPr>
              <a:t>academyquestions@efa.education.gov.uk</a:t>
            </a: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Responses on the </a:t>
            </a:r>
            <a:r>
              <a:rPr lang="en-GB" sz="2000" dirty="0" smtClean="0">
                <a:solidFill>
                  <a:prstClr val="black"/>
                </a:solidFill>
                <a:latin typeface="Arial" pitchFamily="34" charset="0"/>
                <a:hlinkClick r:id="rId6"/>
              </a:rPr>
              <a:t>Feedback</a:t>
            </a:r>
            <a:r>
              <a:rPr lang="en-GB" sz="2000" dirty="0" smtClean="0">
                <a:solidFill>
                  <a:prstClr val="black"/>
                </a:solidFill>
                <a:latin typeface="Arial" pitchFamily="34" charset="0"/>
              </a:rPr>
              <a:t> tab of the Live Group portal   </a:t>
            </a:r>
            <a:endParaRPr lang="en-GB" sz="2000" u="sng" dirty="0" smtClean="0">
              <a:solidFill>
                <a:prstClr val="black"/>
              </a:solidFill>
              <a:latin typeface="Arial" pitchFamily="34" charset="0"/>
            </a:endParaRPr>
          </a:p>
          <a:p>
            <a:pPr marL="365125" indent="-365125" fontAlgn="base">
              <a:lnSpc>
                <a:spcPct val="125000"/>
              </a:lnSpc>
              <a:spcBef>
                <a:spcPct val="0"/>
              </a:spcBef>
              <a:spcAft>
                <a:spcPct val="0"/>
              </a:spcAft>
            </a:pPr>
            <a:endParaRPr lang="en-GB" sz="2200" u="sng" dirty="0" smtClean="0">
              <a:solidFill>
                <a:prstClr val="black"/>
              </a:solidFill>
              <a:latin typeface="Arial" pitchFamily="34" charset="0"/>
            </a:endParaRPr>
          </a:p>
          <a:p>
            <a:pPr marL="365125" indent="-365125" fontAlgn="base">
              <a:lnSpc>
                <a:spcPct val="125000"/>
              </a:lnSpc>
              <a:spcBef>
                <a:spcPct val="0"/>
              </a:spcBef>
              <a:spcAft>
                <a:spcPct val="0"/>
              </a:spcAft>
            </a:pPr>
            <a:endParaRPr lang="en-GB" sz="2200" dirty="0" smtClean="0">
              <a:solidFill>
                <a:prstClr val="black"/>
              </a:solidFill>
              <a:latin typeface="Arial" pitchFamily="34" charset="0"/>
            </a:endParaRPr>
          </a:p>
        </p:txBody>
      </p:sp>
      <p:sp>
        <p:nvSpPr>
          <p:cNvPr id="29699" name="Title 1"/>
          <p:cNvSpPr>
            <a:spLocks/>
          </p:cNvSpPr>
          <p:nvPr/>
        </p:nvSpPr>
        <p:spPr bwMode="auto">
          <a:xfrm>
            <a:off x="323850" y="452438"/>
            <a:ext cx="8135938"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GB" sz="3200" b="1" smtClean="0">
                <a:solidFill>
                  <a:srgbClr val="1F497D"/>
                </a:solidFill>
                <a:latin typeface="Arial" pitchFamily="34" charset="0"/>
              </a:rPr>
              <a:t>Further information</a:t>
            </a:r>
          </a:p>
        </p:txBody>
      </p:sp>
      <p:sp>
        <p:nvSpPr>
          <p:cNvPr id="2" name="Slide Number Placeholder 1"/>
          <p:cNvSpPr>
            <a:spLocks noGrp="1"/>
          </p:cNvSpPr>
          <p:nvPr>
            <p:ph type="sldNum" sz="quarter" idx="12"/>
          </p:nvPr>
        </p:nvSpPr>
        <p:spPr/>
        <p:txBody>
          <a:bodyPr/>
          <a:lstStyle/>
          <a:p>
            <a:pPr>
              <a:defRPr/>
            </a:pPr>
            <a:fld id="{E46129D4-2058-43C7-95AE-2A9A82EB33EE}" type="slidenum">
              <a:rPr lang="en-GB" smtClean="0">
                <a:solidFill>
                  <a:prstClr val="black">
                    <a:tint val="75000"/>
                  </a:prstClr>
                </a:solidFill>
              </a:rPr>
              <a:pPr>
                <a:defRPr/>
              </a:pPr>
              <a:t>15</a:t>
            </a:fld>
            <a:endParaRPr lang="en-GB">
              <a:solidFill>
                <a:prstClr val="black">
                  <a:tint val="75000"/>
                </a:prstClr>
              </a:solidFill>
            </a:endParaRPr>
          </a:p>
        </p:txBody>
      </p:sp>
    </p:spTree>
    <p:extLst>
      <p:ext uri="{BB962C8B-B14F-4D97-AF65-F5344CB8AC3E}">
        <p14:creationId xmlns:p14="http://schemas.microsoft.com/office/powerpoint/2010/main" val="3710056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600200"/>
            <a:ext cx="8003232" cy="4525963"/>
          </a:xfrm>
        </p:spPr>
        <p:txBody>
          <a:bodyPr>
            <a:normAutofit/>
          </a:bodyPr>
          <a:lstStyle/>
          <a:p>
            <a:pPr marL="0" indent="0">
              <a:buNone/>
            </a:pPr>
            <a:endParaRPr lang="en-GB" dirty="0"/>
          </a:p>
          <a:p>
            <a:r>
              <a:rPr lang="en-GB" sz="2000" b="1" dirty="0" smtClean="0">
                <a:latin typeface="Arial" pitchFamily="34" charset="0"/>
                <a:cs typeface="Arial" pitchFamily="34" charset="0"/>
              </a:rPr>
              <a:t>Knowing about the high </a:t>
            </a:r>
            <a:r>
              <a:rPr lang="en-GB" sz="2000" b="1" dirty="0">
                <a:latin typeface="Arial" pitchFamily="34" charset="0"/>
                <a:cs typeface="Arial" pitchFamily="34" charset="0"/>
              </a:rPr>
              <a:t>needs changes in 2014 to </a:t>
            </a:r>
            <a:r>
              <a:rPr lang="en-GB" sz="2000" b="1" dirty="0" smtClean="0">
                <a:latin typeface="Arial" pitchFamily="34" charset="0"/>
                <a:cs typeface="Arial" pitchFamily="34" charset="0"/>
              </a:rPr>
              <a:t>2015</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Understanding the place review process</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Understanding the impact on your academy</a:t>
            </a:r>
          </a:p>
          <a:p>
            <a:pPr marL="457200" lvl="1" indent="0">
              <a:buNone/>
            </a:pPr>
            <a:r>
              <a:rPr lang="en-GB" sz="2000" dirty="0" smtClean="0">
                <a:latin typeface="Arial" pitchFamily="34" charset="0"/>
                <a:cs typeface="Arial" pitchFamily="34" charset="0"/>
              </a:rPr>
              <a:t/>
            </a:r>
            <a:br>
              <a:rPr lang="en-GB" sz="2000" dirty="0" smtClean="0">
                <a:latin typeface="Arial" pitchFamily="34" charset="0"/>
                <a:cs typeface="Arial" pitchFamily="34" charset="0"/>
              </a:rPr>
            </a:br>
            <a:endParaRPr lang="en-GB" sz="2000" dirty="0" smtClean="0">
              <a:latin typeface="Arial" pitchFamily="34" charset="0"/>
              <a:cs typeface="Arial" pitchFamily="34" charset="0"/>
            </a:endParaRPr>
          </a:p>
          <a:p>
            <a:endParaRPr lang="en-GB" sz="2000" dirty="0" smtClean="0"/>
          </a:p>
          <a:p>
            <a:endParaRPr lang="en-GB" sz="2000" dirty="0"/>
          </a:p>
          <a:p>
            <a:endParaRPr lang="en-GB" sz="2000" dirty="0"/>
          </a:p>
        </p:txBody>
      </p:sp>
      <p:sp>
        <p:nvSpPr>
          <p:cNvPr id="3" name="Slide Number Placeholder 2"/>
          <p:cNvSpPr>
            <a:spLocks noGrp="1"/>
          </p:cNvSpPr>
          <p:nvPr>
            <p:ph type="sldNum" sz="quarter" idx="12"/>
          </p:nvPr>
        </p:nvSpPr>
        <p:spPr/>
        <p:txBody>
          <a:bodyPr/>
          <a:lstStyle/>
          <a:p>
            <a:fld id="{732CD01E-AD62-4235-A88C-74DB818DCC08}" type="slidenum">
              <a:rPr lang="en-GB" smtClean="0"/>
              <a:t>2</a:t>
            </a:fld>
            <a:endParaRPr lang="en-GB" dirty="0"/>
          </a:p>
        </p:txBody>
      </p:sp>
      <p:sp>
        <p:nvSpPr>
          <p:cNvPr id="4" name="Title 3"/>
          <p:cNvSpPr>
            <a:spLocks noGrp="1"/>
          </p:cNvSpPr>
          <p:nvPr>
            <p:ph type="title"/>
          </p:nvPr>
        </p:nvSpPr>
        <p:spPr>
          <a:xfrm>
            <a:off x="539552" y="404813"/>
            <a:ext cx="6912768" cy="1143000"/>
          </a:xfrm>
        </p:spPr>
        <p:txBody>
          <a:bodyPr>
            <a:normAutofit/>
          </a:bodyPr>
          <a:lstStyle/>
          <a:p>
            <a:pPr algn="l"/>
            <a:r>
              <a:rPr lang="en-GB" sz="3200" b="1" dirty="0" smtClean="0">
                <a:solidFill>
                  <a:schemeClr val="tx2"/>
                </a:solidFill>
                <a:latin typeface="Arial" pitchFamily="34" charset="0"/>
                <a:cs typeface="Arial" pitchFamily="34" charset="0"/>
              </a:rPr>
              <a:t>High needs priorities for academies</a:t>
            </a:r>
            <a:endParaRPr lang="en-GB" sz="32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142849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a:solidFill>
                  <a:schemeClr val="tx2"/>
                </a:solidFill>
                <a:latin typeface="Arial" pitchFamily="34" charset="0"/>
                <a:cs typeface="Arial" pitchFamily="34" charset="0"/>
              </a:rPr>
              <a:t>Context for 2014 to 2015 changes</a:t>
            </a: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2</a:t>
            </a:r>
            <a:r>
              <a:rPr lang="en-GB" sz="2000" b="1" baseline="30000" dirty="0">
                <a:latin typeface="Arial" pitchFamily="34" charset="0"/>
                <a:cs typeface="Arial" pitchFamily="34" charset="0"/>
              </a:rPr>
              <a:t>nd</a:t>
            </a:r>
            <a:r>
              <a:rPr lang="en-GB" sz="2000" b="1" dirty="0">
                <a:latin typeface="Arial" pitchFamily="34" charset="0"/>
                <a:cs typeface="Arial" pitchFamily="34" charset="0"/>
              </a:rPr>
              <a:t> year of </a:t>
            </a:r>
            <a:r>
              <a:rPr lang="en-GB" sz="2000" b="1" dirty="0" smtClean="0">
                <a:latin typeface="Arial" pitchFamily="34" charset="0"/>
                <a:cs typeface="Arial" pitchFamily="34" charset="0"/>
              </a:rPr>
              <a:t>new </a:t>
            </a:r>
            <a:r>
              <a:rPr lang="en-GB" sz="2000" b="1" dirty="0">
                <a:latin typeface="Arial" pitchFamily="34" charset="0"/>
                <a:cs typeface="Arial" pitchFamily="34" charset="0"/>
              </a:rPr>
              <a:t>funding </a:t>
            </a:r>
            <a:r>
              <a:rPr lang="en-GB" sz="2000" b="1" dirty="0" smtClean="0">
                <a:latin typeface="Arial" pitchFamily="34" charset="0"/>
                <a:cs typeface="Arial" pitchFamily="34" charset="0"/>
              </a:rPr>
              <a:t>system</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High needs funding one element of wider funding </a:t>
            </a:r>
            <a:r>
              <a:rPr lang="en-GB" sz="2000" b="1" dirty="0" smtClean="0">
                <a:latin typeface="Arial" pitchFamily="34" charset="0"/>
                <a:cs typeface="Arial" pitchFamily="34" charset="0"/>
              </a:rPr>
              <a:t>reforms</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School funding reforms – the £</a:t>
            </a:r>
            <a:r>
              <a:rPr lang="en-GB" sz="2000" b="1" dirty="0" smtClean="0">
                <a:latin typeface="Arial" pitchFamily="34" charset="0"/>
                <a:cs typeface="Arial" pitchFamily="34" charset="0"/>
              </a:rPr>
              <a:t>6K threshold</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Places review co-ordinated by local authorities </a:t>
            </a:r>
            <a:endParaRPr lang="en-GB"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32CD01E-AD62-4235-A88C-74DB818DCC08}" type="slidenum">
              <a:rPr lang="en-GB" smtClean="0"/>
              <a:t>3</a:t>
            </a:fld>
            <a:endParaRPr lang="en-GB" dirty="0"/>
          </a:p>
        </p:txBody>
      </p:sp>
    </p:spTree>
    <p:extLst>
      <p:ext uri="{BB962C8B-B14F-4D97-AF65-F5344CB8AC3E}">
        <p14:creationId xmlns:p14="http://schemas.microsoft.com/office/powerpoint/2010/main" val="220331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a:solidFill>
                  <a:schemeClr val="tx2"/>
                </a:solidFill>
                <a:latin typeface="Arial" pitchFamily="34" charset="0"/>
                <a:cs typeface="Arial" pitchFamily="34" charset="0"/>
              </a:rPr>
              <a:t>Impact on different academies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3582377"/>
              </p:ext>
            </p:extLst>
          </p:nvPr>
        </p:nvGraphicFramePr>
        <p:xfrm>
          <a:off x="457200" y="1600201"/>
          <a:ext cx="8219256" cy="36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4</a:t>
            </a:fld>
            <a:endParaRPr lang="en-GB"/>
          </a:p>
        </p:txBody>
      </p:sp>
    </p:spTree>
    <p:extLst>
      <p:ext uri="{BB962C8B-B14F-4D97-AF65-F5344CB8AC3E}">
        <p14:creationId xmlns:p14="http://schemas.microsoft.com/office/powerpoint/2010/main" val="415348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a:solidFill>
                  <a:schemeClr val="tx2"/>
                </a:solidFill>
                <a:latin typeface="Arial" pitchFamily="34" charset="0"/>
                <a:cs typeface="Arial" pitchFamily="34" charset="0"/>
              </a:rPr>
              <a:t>SEN reforms in Children </a:t>
            </a:r>
            <a:r>
              <a:rPr lang="en-GB" sz="3200" b="1" dirty="0" smtClean="0">
                <a:solidFill>
                  <a:schemeClr val="tx2"/>
                </a:solidFill>
                <a:latin typeface="Arial" pitchFamily="34" charset="0"/>
                <a:cs typeface="Arial" pitchFamily="34" charset="0"/>
              </a:rPr>
              <a:t>and </a:t>
            </a:r>
            <a:r>
              <a:rPr lang="en-GB" sz="3200" b="1" dirty="0">
                <a:solidFill>
                  <a:schemeClr val="tx2"/>
                </a:solidFill>
                <a:latin typeface="Arial" pitchFamily="34" charset="0"/>
                <a:cs typeface="Arial" pitchFamily="34" charset="0"/>
              </a:rPr>
              <a:t>Families Bill</a:t>
            </a: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New Education, Health and Care Plans </a:t>
            </a:r>
            <a:r>
              <a:rPr lang="en-GB" sz="2000" b="1" dirty="0" smtClean="0">
                <a:latin typeface="Arial" pitchFamily="34" charset="0"/>
                <a:cs typeface="Arial" pitchFamily="34" charset="0"/>
              </a:rPr>
              <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smtClean="0">
                <a:latin typeface="Arial" pitchFamily="34" charset="0"/>
                <a:cs typeface="Arial" pitchFamily="34" charset="0"/>
              </a:rPr>
              <a:t>Local authorities publish </a:t>
            </a:r>
            <a:r>
              <a:rPr lang="en-GB" sz="2000" b="1" dirty="0">
                <a:latin typeface="Arial" pitchFamily="34" charset="0"/>
                <a:cs typeface="Arial" pitchFamily="34" charset="0"/>
              </a:rPr>
              <a:t>their </a:t>
            </a:r>
            <a:r>
              <a:rPr lang="en-GB" sz="2000" b="1" dirty="0" smtClean="0">
                <a:latin typeface="Arial" pitchFamily="34" charset="0"/>
                <a:cs typeface="Arial" pitchFamily="34" charset="0"/>
              </a:rPr>
              <a:t>offer </a:t>
            </a:r>
            <a:r>
              <a:rPr lang="en-GB" sz="2000" b="1" dirty="0">
                <a:latin typeface="Arial" pitchFamily="34" charset="0"/>
                <a:cs typeface="Arial" pitchFamily="34" charset="0"/>
              </a:rPr>
              <a:t>of services to support </a:t>
            </a:r>
            <a:r>
              <a:rPr lang="en-GB" sz="2000" b="1" dirty="0" smtClean="0">
                <a:latin typeface="Arial" pitchFamily="34" charset="0"/>
                <a:cs typeface="Arial" pitchFamily="34" charset="0"/>
              </a:rPr>
              <a:t>SEND</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a:latin typeface="Arial" pitchFamily="34" charset="0"/>
                <a:cs typeface="Arial" pitchFamily="34" charset="0"/>
              </a:rPr>
              <a:t>New </a:t>
            </a:r>
            <a:r>
              <a:rPr lang="en-GB" sz="2000" b="1" dirty="0" smtClean="0">
                <a:latin typeface="Arial" pitchFamily="34" charset="0"/>
                <a:cs typeface="Arial" pitchFamily="34" charset="0"/>
              </a:rPr>
              <a:t>system </a:t>
            </a:r>
            <a:r>
              <a:rPr lang="en-GB" sz="2000" b="1" dirty="0">
                <a:latin typeface="Arial" pitchFamily="34" charset="0"/>
                <a:cs typeface="Arial" pitchFamily="34" charset="0"/>
              </a:rPr>
              <a:t>due to come into effect from September </a:t>
            </a:r>
            <a:r>
              <a:rPr lang="en-GB" sz="2000" b="1" dirty="0" smtClean="0">
                <a:latin typeface="Arial" pitchFamily="34" charset="0"/>
                <a:cs typeface="Arial" pitchFamily="34" charset="0"/>
              </a:rPr>
              <a:t>2014 – which funding system is designed to support</a:t>
            </a:r>
            <a:endParaRPr lang="en-GB" sz="2000" b="1" dirty="0">
              <a:latin typeface="Arial" pitchFamily="34" charset="0"/>
              <a:cs typeface="Arial" pitchFamily="34" charset="0"/>
            </a:endParaRPr>
          </a:p>
          <a:p>
            <a:endParaRPr lang="en-GB"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32CD01E-AD62-4235-A88C-74DB818DCC08}" type="slidenum">
              <a:rPr lang="en-GB" smtClean="0"/>
              <a:t>5</a:t>
            </a:fld>
            <a:endParaRPr lang="en-GB" dirty="0"/>
          </a:p>
        </p:txBody>
      </p:sp>
    </p:spTree>
    <p:extLst>
      <p:ext uri="{BB962C8B-B14F-4D97-AF65-F5344CB8AC3E}">
        <p14:creationId xmlns:p14="http://schemas.microsoft.com/office/powerpoint/2010/main" val="4248074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rPr>
              <a:t>About the places review</a:t>
            </a:r>
            <a:endParaRPr lang="en-GB" sz="3200" b="1" dirty="0">
              <a:solidFill>
                <a:schemeClr val="tx2"/>
              </a:solidFill>
            </a:endParaRP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Place funding </a:t>
            </a:r>
            <a:r>
              <a:rPr lang="en-GB" sz="2000" b="1" dirty="0" smtClean="0">
                <a:latin typeface="Arial" pitchFamily="34" charset="0"/>
                <a:cs typeface="Arial" pitchFamily="34" charset="0"/>
              </a:rPr>
              <a:t>around </a:t>
            </a:r>
            <a:r>
              <a:rPr lang="en-GB" sz="2000" b="1" dirty="0">
                <a:latin typeface="Arial" pitchFamily="34" charset="0"/>
                <a:cs typeface="Arial" pitchFamily="34" charset="0"/>
              </a:rPr>
              <a:t>1/3 of high needs funding </a:t>
            </a:r>
            <a:r>
              <a:rPr lang="en-GB" sz="2000" b="1" dirty="0" smtClean="0">
                <a:latin typeface="Arial" pitchFamily="34" charset="0"/>
                <a:cs typeface="Arial" pitchFamily="34" charset="0"/>
              </a:rPr>
              <a:t>outside mainstream </a:t>
            </a:r>
            <a:r>
              <a:rPr lang="en-GB" sz="2000" b="1" dirty="0">
                <a:latin typeface="Arial" pitchFamily="34" charset="0"/>
                <a:cs typeface="Arial" pitchFamily="34" charset="0"/>
              </a:rPr>
              <a:t>school </a:t>
            </a:r>
            <a:r>
              <a:rPr lang="en-GB" sz="2000" b="1" dirty="0" smtClean="0">
                <a:latin typeface="Arial" pitchFamily="34" charset="0"/>
                <a:cs typeface="Arial" pitchFamily="34" charset="0"/>
              </a:rPr>
              <a:t>budgets</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smtClean="0">
                <a:latin typeface="Arial" pitchFamily="34" charset="0"/>
                <a:cs typeface="Arial" pitchFamily="34" charset="0"/>
              </a:rPr>
              <a:t>Local authorities leading a review of the distribution </a:t>
            </a:r>
            <a:r>
              <a:rPr lang="en-GB" sz="2000" b="1" dirty="0">
                <a:latin typeface="Arial" pitchFamily="34" charset="0"/>
                <a:cs typeface="Arial" pitchFamily="34" charset="0"/>
              </a:rPr>
              <a:t>of place </a:t>
            </a:r>
            <a:r>
              <a:rPr lang="en-GB" sz="2000" b="1" dirty="0" smtClean="0">
                <a:latin typeface="Arial" pitchFamily="34" charset="0"/>
                <a:cs typeface="Arial" pitchFamily="34" charset="0"/>
              </a:rPr>
              <a:t>funding</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a:latin typeface="Arial" pitchFamily="34" charset="0"/>
                <a:cs typeface="Arial" pitchFamily="34" charset="0"/>
              </a:rPr>
              <a:t>I</a:t>
            </a:r>
            <a:r>
              <a:rPr lang="en-GB" sz="2000" b="1" dirty="0" smtClean="0">
                <a:latin typeface="Arial" pitchFamily="34" charset="0"/>
                <a:cs typeface="Arial" pitchFamily="34" charset="0"/>
              </a:rPr>
              <a:t>mportant </a:t>
            </a:r>
            <a:r>
              <a:rPr lang="en-GB" sz="2000" b="1" dirty="0">
                <a:latin typeface="Arial" pitchFamily="34" charset="0"/>
                <a:cs typeface="Arial" pitchFamily="34" charset="0"/>
              </a:rPr>
              <a:t>for special and AP academies and mainstream academies with </a:t>
            </a:r>
            <a:r>
              <a:rPr lang="en-GB" sz="2000" b="1" dirty="0" smtClean="0">
                <a:latin typeface="Arial" pitchFamily="34" charset="0"/>
                <a:cs typeface="Arial" pitchFamily="34" charset="0"/>
              </a:rPr>
              <a:t>special units and/or sixth forms</a:t>
            </a:r>
          </a:p>
          <a:p>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Focus on actual placements in the 2013 to 2014 academic year</a:t>
            </a:r>
            <a:endParaRPr lang="en-GB" sz="2000" b="1" dirty="0">
              <a:latin typeface="Arial" pitchFamily="34" charset="0"/>
              <a:cs typeface="Arial" pitchFamily="34" charset="0"/>
            </a:endParaRPr>
          </a:p>
          <a:p>
            <a:pPr marL="0" indent="0">
              <a:buNone/>
            </a:pPr>
            <a:endParaRPr lang="en-GB"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732CD01E-AD62-4235-A88C-74DB818DCC08}" type="slidenum">
              <a:rPr lang="en-GB" smtClean="0"/>
              <a:t>6</a:t>
            </a:fld>
            <a:endParaRPr lang="en-GB" dirty="0"/>
          </a:p>
        </p:txBody>
      </p:sp>
    </p:spTree>
    <p:extLst>
      <p:ext uri="{BB962C8B-B14F-4D97-AF65-F5344CB8AC3E}">
        <p14:creationId xmlns:p14="http://schemas.microsoft.com/office/powerpoint/2010/main" val="104803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a:solidFill>
                  <a:schemeClr val="tx2"/>
                </a:solidFill>
                <a:latin typeface="Arial" pitchFamily="34" charset="0"/>
                <a:cs typeface="Arial" pitchFamily="34" charset="0"/>
              </a:rPr>
              <a:t>Places review timeline </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6796404"/>
              </p:ext>
            </p:extLst>
          </p:nvPr>
        </p:nvGraphicFramePr>
        <p:xfrm>
          <a:off x="457200" y="1600200"/>
          <a:ext cx="8229600" cy="3810000"/>
        </p:xfrm>
        <a:graphic>
          <a:graphicData uri="http://schemas.openxmlformats.org/drawingml/2006/table">
            <a:tbl>
              <a:tblPr firstRow="1" bandRow="1">
                <a:tableStyleId>{5C22544A-7EE6-4342-B048-85BDC9FD1C3A}</a:tableStyleId>
              </a:tblPr>
              <a:tblGrid>
                <a:gridCol w="2458616"/>
                <a:gridCol w="5770984"/>
              </a:tblGrid>
              <a:tr h="370840">
                <a:tc>
                  <a:txBody>
                    <a:bodyPr/>
                    <a:lstStyle/>
                    <a:p>
                      <a:r>
                        <a:rPr lang="en-GB" sz="2000" dirty="0" smtClean="0">
                          <a:latin typeface="Arial" pitchFamily="34" charset="0"/>
                          <a:cs typeface="Arial" pitchFamily="34" charset="0"/>
                        </a:rPr>
                        <a:t>Date</a:t>
                      </a:r>
                      <a:endParaRPr lang="en-GB" sz="2000" dirty="0">
                        <a:latin typeface="Arial" pitchFamily="34" charset="0"/>
                        <a:cs typeface="Arial" pitchFamily="34" charset="0"/>
                      </a:endParaRPr>
                    </a:p>
                  </a:txBody>
                  <a:tcPr>
                    <a:solidFill>
                      <a:srgbClr val="104F75"/>
                    </a:solidFill>
                  </a:tcPr>
                </a:tc>
                <a:tc>
                  <a:txBody>
                    <a:bodyPr/>
                    <a:lstStyle/>
                    <a:p>
                      <a:r>
                        <a:rPr lang="en-GB" sz="2000" dirty="0" smtClean="0">
                          <a:latin typeface="Arial" pitchFamily="34" charset="0"/>
                          <a:cs typeface="Arial" pitchFamily="34" charset="0"/>
                        </a:rPr>
                        <a:t>Event</a:t>
                      </a:r>
                      <a:endParaRPr lang="en-GB" sz="2000" dirty="0">
                        <a:latin typeface="Arial" pitchFamily="34" charset="0"/>
                        <a:cs typeface="Arial" pitchFamily="34" charset="0"/>
                      </a:endParaRPr>
                    </a:p>
                  </a:txBody>
                  <a:tcPr>
                    <a:solidFill>
                      <a:srgbClr val="104F75"/>
                    </a:solidFill>
                  </a:tcPr>
                </a:tc>
              </a:tr>
              <a:tr h="370840">
                <a:tc>
                  <a:txBody>
                    <a:bodyPr/>
                    <a:lstStyle/>
                    <a:p>
                      <a:r>
                        <a:rPr lang="en-GB" sz="2000" dirty="0" smtClean="0">
                          <a:latin typeface="Arial" pitchFamily="34" charset="0"/>
                          <a:cs typeface="Arial" pitchFamily="34" charset="0"/>
                        </a:rPr>
                        <a:t>July 2013</a:t>
                      </a:r>
                      <a:endParaRPr lang="en-GB" sz="2000" dirty="0">
                        <a:latin typeface="Arial" pitchFamily="34" charset="0"/>
                        <a:cs typeface="Arial" pitchFamily="34" charset="0"/>
                      </a:endParaRPr>
                    </a:p>
                  </a:txBody>
                  <a:tcPr>
                    <a:solidFill>
                      <a:srgbClr val="CFDCE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Initial information published </a:t>
                      </a:r>
                    </a:p>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LAs received data</a:t>
                      </a:r>
                    </a:p>
                    <a:p>
                      <a:endParaRPr lang="en-GB" sz="2000" dirty="0">
                        <a:latin typeface="Arial" pitchFamily="34" charset="0"/>
                        <a:cs typeface="Arial" pitchFamily="34" charset="0"/>
                      </a:endParaRPr>
                    </a:p>
                  </a:txBody>
                  <a:tcPr>
                    <a:solidFill>
                      <a:srgbClr val="CFDCE3"/>
                    </a:solidFill>
                  </a:tcPr>
                </a:tc>
              </a:tr>
              <a:tr h="370840">
                <a:tc>
                  <a:txBody>
                    <a:bodyPr/>
                    <a:lstStyle/>
                    <a:p>
                      <a:r>
                        <a:rPr lang="en-GB" sz="2000" dirty="0" smtClean="0">
                          <a:latin typeface="Arial" pitchFamily="34" charset="0"/>
                          <a:cs typeface="Arial" pitchFamily="34" charset="0"/>
                        </a:rPr>
                        <a:t>September- October 2013</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Briefings to LAs on high needs arrangements</a:t>
                      </a:r>
                    </a:p>
                    <a:p>
                      <a:endParaRPr lang="en-GB" sz="2000" dirty="0">
                        <a:latin typeface="Arial" pitchFamily="34" charset="0"/>
                        <a:cs typeface="Arial" pitchFamily="34" charset="0"/>
                      </a:endParaRPr>
                    </a:p>
                  </a:txBody>
                  <a:tcPr>
                    <a:solidFill>
                      <a:srgbClr val="9FB9C8"/>
                    </a:solidFill>
                  </a:tcPr>
                </a:tc>
              </a:tr>
              <a:tr h="370840">
                <a:tc>
                  <a:txBody>
                    <a:bodyPr/>
                    <a:lstStyle/>
                    <a:p>
                      <a:r>
                        <a:rPr lang="en-GB" sz="2000" dirty="0" smtClean="0">
                          <a:latin typeface="Arial" pitchFamily="34" charset="0"/>
                          <a:cs typeface="Arial" pitchFamily="34" charset="0"/>
                        </a:rPr>
                        <a:t>October- </a:t>
                      </a:r>
                    </a:p>
                    <a:p>
                      <a:r>
                        <a:rPr lang="en-GB" sz="2000" dirty="0" smtClean="0">
                          <a:latin typeface="Arial" pitchFamily="34" charset="0"/>
                          <a:cs typeface="Arial" pitchFamily="34" charset="0"/>
                        </a:rPr>
                        <a:t>23 December 2013 </a:t>
                      </a:r>
                      <a:endParaRPr lang="en-GB" sz="20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LAs review high needs places in collaboration with institutions</a:t>
                      </a:r>
                    </a:p>
                    <a:p>
                      <a:endParaRPr lang="en-GB" sz="2000" dirty="0">
                        <a:latin typeface="Arial" pitchFamily="34" charset="0"/>
                        <a:cs typeface="Arial" pitchFamily="34" charset="0"/>
                      </a:endParaRPr>
                    </a:p>
                  </a:txBody>
                  <a:tcPr/>
                </a:tc>
              </a:tr>
              <a:tr h="370840">
                <a:tc>
                  <a:txBody>
                    <a:bodyPr/>
                    <a:lstStyle/>
                    <a:p>
                      <a:r>
                        <a:rPr lang="en-GB" sz="2000" dirty="0" smtClean="0">
                          <a:latin typeface="Arial" pitchFamily="34" charset="0"/>
                          <a:cs typeface="Arial" pitchFamily="34" charset="0"/>
                        </a:rPr>
                        <a:t>January 2014 onwards </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EFA calculate allocations to LAs and institutions</a:t>
                      </a:r>
                    </a:p>
                    <a:p>
                      <a:endParaRPr lang="en-GB" sz="2000" dirty="0">
                        <a:latin typeface="Arial" pitchFamily="34" charset="0"/>
                        <a:cs typeface="Arial" pitchFamily="34" charset="0"/>
                      </a:endParaRPr>
                    </a:p>
                  </a:txBody>
                  <a:tcPr>
                    <a:solidFill>
                      <a:srgbClr val="9FB9C8"/>
                    </a:solidFill>
                  </a:tcPr>
                </a:tc>
              </a:tr>
            </a:tbl>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7</a:t>
            </a:fld>
            <a:endParaRPr lang="en-GB"/>
          </a:p>
        </p:txBody>
      </p:sp>
    </p:spTree>
    <p:extLst>
      <p:ext uri="{BB962C8B-B14F-4D97-AF65-F5344CB8AC3E}">
        <p14:creationId xmlns:p14="http://schemas.microsoft.com/office/powerpoint/2010/main" val="4207942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£6K threshold</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sz="2000" b="1" dirty="0" smtClean="0">
                <a:latin typeface="Arial" pitchFamily="34" charset="0"/>
                <a:cs typeface="Arial" pitchFamily="34" charset="0"/>
              </a:rPr>
              <a:t>From 2014 funding delegated through local formula to allow schools to meet special needs costs up to £6k</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EFA will help LAs finding transition difficult</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Scope for additional funding to be given where local formula does not target enough money </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Academies and LAs discuss additional funding need and distribution criteria</a:t>
            </a:r>
          </a:p>
          <a:p>
            <a:pPr marL="0" indent="0">
              <a:buNone/>
            </a:pPr>
            <a:endParaRPr lang="en-GB" sz="2000" b="1"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endParaRPr lang="en-GB" dirty="0" smtClean="0"/>
          </a:p>
          <a:p>
            <a:endParaRPr lang="en-GB" dirty="0"/>
          </a:p>
        </p:txBody>
      </p:sp>
    </p:spTree>
    <p:extLst>
      <p:ext uri="{BB962C8B-B14F-4D97-AF65-F5344CB8AC3E}">
        <p14:creationId xmlns:p14="http://schemas.microsoft.com/office/powerpoint/2010/main" val="2961527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a:t>
            </a:r>
            <a:r>
              <a:rPr lang="en-GB" sz="3200" b="1" dirty="0">
                <a:solidFill>
                  <a:srgbClr val="002060"/>
                </a:solidFill>
                <a:latin typeface="Arial" pitchFamily="34" charset="0"/>
                <a:cs typeface="Arial" pitchFamily="34" charset="0"/>
              </a:rPr>
              <a:t>l</a:t>
            </a:r>
            <a:r>
              <a:rPr lang="en-GB" sz="3200" b="1" dirty="0" smtClean="0">
                <a:solidFill>
                  <a:srgbClr val="002060"/>
                </a:solidFill>
                <a:latin typeface="Arial" pitchFamily="34" charset="0"/>
                <a:cs typeface="Arial" pitchFamily="34" charset="0"/>
              </a:rPr>
              <a:t>ocal authorities</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90158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E1B7B3C3-EE10-49BB-8DCB-F3309EF62C31}" type="slidenum">
              <a:rPr lang="en-GB" smtClean="0"/>
              <a:t>9</a:t>
            </a:fld>
            <a:endParaRPr lang="en-GB"/>
          </a:p>
        </p:txBody>
      </p:sp>
    </p:spTree>
    <p:extLst>
      <p:ext uri="{BB962C8B-B14F-4D97-AF65-F5344CB8AC3E}">
        <p14:creationId xmlns:p14="http://schemas.microsoft.com/office/powerpoint/2010/main" val="2032863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690</Words>
  <Application>Microsoft Office PowerPoint</Application>
  <PresentationFormat>On-screen Show (4:3)</PresentationFormat>
  <Paragraphs>152</Paragraphs>
  <Slides>15</Slides>
  <Notes>12</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Office Theme</vt:lpstr>
      <vt:lpstr>1_Office Theme</vt:lpstr>
      <vt:lpstr>2_Office Theme</vt:lpstr>
      <vt:lpstr>High needs funding  arrangements: 2014 to 2015</vt:lpstr>
      <vt:lpstr>High needs priorities for academies</vt:lpstr>
      <vt:lpstr>Context for 2014 to 2015 changes</vt:lpstr>
      <vt:lpstr>Impact on different academies</vt:lpstr>
      <vt:lpstr>SEN reforms in Children and Families Bill</vt:lpstr>
      <vt:lpstr>About the places review</vt:lpstr>
      <vt:lpstr>Places review timeline </vt:lpstr>
      <vt:lpstr>£6K threshold</vt:lpstr>
      <vt:lpstr>Role of local authorities</vt:lpstr>
      <vt:lpstr>Role of the Education Funding Agency</vt:lpstr>
      <vt:lpstr>Role of institutions</vt:lpstr>
      <vt:lpstr>High needs budget issues</vt:lpstr>
      <vt:lpstr>What to expect in the next 4 months</vt:lpstr>
      <vt:lpstr>Other online events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SANDEMAN, Dugald</dc:creator>
  <cp:lastModifiedBy>GARDENER-HAIG, David</cp:lastModifiedBy>
  <cp:revision>51</cp:revision>
  <cp:lastPrinted>2013-10-01T16:16:26Z</cp:lastPrinted>
  <dcterms:created xsi:type="dcterms:W3CDTF">2013-09-30T16:19:26Z</dcterms:created>
  <dcterms:modified xsi:type="dcterms:W3CDTF">2013-10-15T14:41:51Z</dcterms:modified>
</cp:coreProperties>
</file>