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8" r:id="rId6"/>
    <p:sldId id="263" r:id="rId7"/>
    <p:sldId id="292" r:id="rId8"/>
    <p:sldId id="261" r:id="rId9"/>
    <p:sldId id="262" r:id="rId10"/>
    <p:sldId id="264" r:id="rId11"/>
    <p:sldId id="272" r:id="rId12"/>
    <p:sldId id="277" r:id="rId13"/>
    <p:sldId id="260" r:id="rId14"/>
    <p:sldId id="291" r:id="rId15"/>
    <p:sldId id="267" r:id="rId16"/>
    <p:sldId id="259" r:id="rId17"/>
    <p:sldId id="271" r:id="rId18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>
          <p15:clr>
            <a:srgbClr val="A4A3A4"/>
          </p15:clr>
        </p15:guide>
        <p15:guide id="2" orient="horz" pos="1842">
          <p15:clr>
            <a:srgbClr val="A4A3A4"/>
          </p15:clr>
        </p15:guide>
        <p15:guide id="3" orient="horz" pos="3702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210">
          <p15:clr>
            <a:srgbClr val="A4A3A4"/>
          </p15:clr>
        </p15:guide>
        <p15:guide id="6" orient="horz" pos="754">
          <p15:clr>
            <a:srgbClr val="A4A3A4"/>
          </p15:clr>
        </p15:guide>
        <p15:guide id="7" orient="horz" pos="3748">
          <p15:clr>
            <a:srgbClr val="A4A3A4"/>
          </p15:clr>
        </p15:guide>
        <p15:guide id="8" pos="431">
          <p15:clr>
            <a:srgbClr val="A4A3A4"/>
          </p15:clr>
        </p15:guide>
        <p15:guide id="9" pos="5329">
          <p15:clr>
            <a:srgbClr val="A4A3A4"/>
          </p15:clr>
        </p15:guide>
        <p15:guide id="10" pos="2925">
          <p15:clr>
            <a:srgbClr val="A4A3A4"/>
          </p15:clr>
        </p15:guide>
        <p15:guide id="11" pos="2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SON, Colette" initials="M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0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72469" autoAdjust="0"/>
  </p:normalViewPr>
  <p:slideViewPr>
    <p:cSldViewPr showGuides="1">
      <p:cViewPr varScale="1">
        <p:scale>
          <a:sx n="85" d="100"/>
          <a:sy n="85" d="100"/>
        </p:scale>
        <p:origin x="1986" y="90"/>
      </p:cViewPr>
      <p:guideLst>
        <p:guide orient="horz" pos="618"/>
        <p:guide orient="horz" pos="1842"/>
        <p:guide orient="horz" pos="3702"/>
        <p:guide orient="horz" pos="1026"/>
        <p:guide orient="horz" pos="210"/>
        <p:guide orient="horz" pos="754"/>
        <p:guide orient="horz" pos="3748"/>
        <p:guide pos="431"/>
        <p:guide pos="5329"/>
        <p:guide pos="2925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-1146" y="-114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761204-4964-427A-A313-23D0BA2E47AC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EF72A0AA-4BD5-4C69-8731-44C97884C46B}">
      <dgm:prSet phldrT="[Text]"/>
      <dgm:spPr/>
      <dgm:t>
        <a:bodyPr/>
        <a:lstStyle/>
        <a:p>
          <a:r>
            <a:rPr lang="en-GB" dirty="0" smtClean="0"/>
            <a:t>Ave. £25 per pupil  in basic entitlement</a:t>
          </a:r>
          <a:endParaRPr lang="en-GB" dirty="0"/>
        </a:p>
      </dgm:t>
    </dgm:pt>
    <dgm:pt modelId="{FD9267CA-89E8-4A57-A98D-E0A60E202FD5}" type="parTrans" cxnId="{714E2180-85E3-4642-B6BD-1D0151D53D5A}">
      <dgm:prSet/>
      <dgm:spPr/>
      <dgm:t>
        <a:bodyPr/>
        <a:lstStyle/>
        <a:p>
          <a:endParaRPr lang="en-GB"/>
        </a:p>
      </dgm:t>
    </dgm:pt>
    <dgm:pt modelId="{676640E2-4B8B-4447-9F13-1A7C9DF2AA20}" type="sibTrans" cxnId="{714E2180-85E3-4642-B6BD-1D0151D53D5A}">
      <dgm:prSet/>
      <dgm:spPr/>
      <dgm:t>
        <a:bodyPr/>
        <a:lstStyle/>
        <a:p>
          <a:endParaRPr lang="en-GB"/>
        </a:p>
      </dgm:t>
    </dgm:pt>
    <dgm:pt modelId="{32BDFD27-790F-4A3C-9AE3-3991C33FA9B6}">
      <dgm:prSet phldrT="[Text]"/>
      <dgm:spPr/>
      <dgm:t>
        <a:bodyPr/>
        <a:lstStyle/>
        <a:p>
          <a:r>
            <a:rPr lang="en-GB" dirty="0" smtClean="0"/>
            <a:t>Additional £20 per pupil</a:t>
          </a:r>
          <a:endParaRPr lang="en-GB" dirty="0"/>
        </a:p>
      </dgm:t>
    </dgm:pt>
    <dgm:pt modelId="{630C5A95-F11B-4C9A-9646-90869AEB4537}" type="parTrans" cxnId="{5A56E92F-8608-4C58-B250-D5261C13B559}">
      <dgm:prSet/>
      <dgm:spPr/>
      <dgm:t>
        <a:bodyPr/>
        <a:lstStyle/>
        <a:p>
          <a:endParaRPr lang="en-GB"/>
        </a:p>
      </dgm:t>
    </dgm:pt>
    <dgm:pt modelId="{AA3791A1-489C-4A33-A795-45873AFADC2D}" type="sibTrans" cxnId="{5A56E92F-8608-4C58-B250-D5261C13B559}">
      <dgm:prSet/>
      <dgm:spPr/>
      <dgm:t>
        <a:bodyPr/>
        <a:lstStyle/>
        <a:p>
          <a:endParaRPr lang="en-GB"/>
        </a:p>
      </dgm:t>
    </dgm:pt>
    <dgm:pt modelId="{3AF5816C-9B2F-404B-9B18-E8FC460CD460}">
      <dgm:prSet phldrT="[Text]"/>
      <dgm:spPr/>
      <dgm:t>
        <a:bodyPr/>
        <a:lstStyle/>
        <a:p>
          <a:r>
            <a:rPr lang="en-GB" dirty="0" smtClean="0"/>
            <a:t>INSURANCE</a:t>
          </a:r>
          <a:endParaRPr lang="en-GB" dirty="0"/>
        </a:p>
      </dgm:t>
    </dgm:pt>
    <dgm:pt modelId="{6B8DA9BD-B05F-4384-A33B-1E959810C41A}" type="parTrans" cxnId="{14B27234-C988-439F-8ED9-E71E8A78BFD6}">
      <dgm:prSet/>
      <dgm:spPr/>
      <dgm:t>
        <a:bodyPr/>
        <a:lstStyle/>
        <a:p>
          <a:endParaRPr lang="en-GB"/>
        </a:p>
      </dgm:t>
    </dgm:pt>
    <dgm:pt modelId="{8DA11F4C-D88C-4A87-81D2-7AA7020EC39D}" type="sibTrans" cxnId="{14B27234-C988-439F-8ED9-E71E8A78BFD6}">
      <dgm:prSet/>
      <dgm:spPr/>
      <dgm:t>
        <a:bodyPr/>
        <a:lstStyle/>
        <a:p>
          <a:endParaRPr lang="en-GB"/>
        </a:p>
      </dgm:t>
    </dgm:pt>
    <dgm:pt modelId="{51E34BD1-8FED-4C93-8469-3B408A90D789}">
      <dgm:prSet phldrT="[Text]"/>
      <dgm:spPr/>
      <dgm:t>
        <a:bodyPr/>
        <a:lstStyle/>
        <a:p>
          <a:r>
            <a:rPr lang="en-GB" dirty="0" smtClean="0"/>
            <a:t>Application to EFA to cover the difference</a:t>
          </a:r>
          <a:endParaRPr lang="en-GB" dirty="0"/>
        </a:p>
      </dgm:t>
    </dgm:pt>
    <dgm:pt modelId="{B3E92AF3-0BEA-4562-BA28-E59F7B5A7394}" type="parTrans" cxnId="{272A3602-489C-452C-9477-7DEAA9D065E2}">
      <dgm:prSet/>
      <dgm:spPr/>
      <dgm:t>
        <a:bodyPr/>
        <a:lstStyle/>
        <a:p>
          <a:endParaRPr lang="en-GB"/>
        </a:p>
      </dgm:t>
    </dgm:pt>
    <dgm:pt modelId="{626BD78E-3703-48EB-A85F-A9276AE6C4F0}" type="sibTrans" cxnId="{272A3602-489C-452C-9477-7DEAA9D065E2}">
      <dgm:prSet/>
      <dgm:spPr/>
      <dgm:t>
        <a:bodyPr/>
        <a:lstStyle/>
        <a:p>
          <a:endParaRPr lang="en-GB"/>
        </a:p>
      </dgm:t>
    </dgm:pt>
    <dgm:pt modelId="{0227A6F0-DDD6-48A3-83FF-B7E15E763F22}" type="pres">
      <dgm:prSet presAssocID="{C8761204-4964-427A-A313-23D0BA2E47AC}" presName="linearFlow" presStyleCnt="0">
        <dgm:presLayoutVars>
          <dgm:dir/>
          <dgm:resizeHandles val="exact"/>
        </dgm:presLayoutVars>
      </dgm:prSet>
      <dgm:spPr/>
    </dgm:pt>
    <dgm:pt modelId="{56522ACB-0A57-443B-A8E2-7F8AF085D0E6}" type="pres">
      <dgm:prSet presAssocID="{EF72A0AA-4BD5-4C69-8731-44C97884C46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552600-A881-4B2C-80A8-B0346FEB7631}" type="pres">
      <dgm:prSet presAssocID="{676640E2-4B8B-4447-9F13-1A7C9DF2AA20}" presName="spacerL" presStyleCnt="0"/>
      <dgm:spPr/>
    </dgm:pt>
    <dgm:pt modelId="{E0BB0D9A-8DD6-4FC9-A048-D8FF1D0A5183}" type="pres">
      <dgm:prSet presAssocID="{676640E2-4B8B-4447-9F13-1A7C9DF2AA20}" presName="sibTrans" presStyleLbl="sibTrans2D1" presStyleIdx="0" presStyleCnt="3"/>
      <dgm:spPr/>
      <dgm:t>
        <a:bodyPr/>
        <a:lstStyle/>
        <a:p>
          <a:endParaRPr lang="en-GB"/>
        </a:p>
      </dgm:t>
    </dgm:pt>
    <dgm:pt modelId="{E436BA4F-867A-44E3-A2EB-04879A3540D6}" type="pres">
      <dgm:prSet presAssocID="{676640E2-4B8B-4447-9F13-1A7C9DF2AA20}" presName="spacerR" presStyleCnt="0"/>
      <dgm:spPr/>
    </dgm:pt>
    <dgm:pt modelId="{F274F42D-1A26-45BD-B880-836576C9156F}" type="pres">
      <dgm:prSet presAssocID="{32BDFD27-790F-4A3C-9AE3-3991C33FA9B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4D05D6-F282-43CB-8FCD-F7B3F0C7E5CF}" type="pres">
      <dgm:prSet presAssocID="{AA3791A1-489C-4A33-A795-45873AFADC2D}" presName="spacerL" presStyleCnt="0"/>
      <dgm:spPr/>
    </dgm:pt>
    <dgm:pt modelId="{EFE6667C-8C62-4FDA-A69F-6380CA368E4D}" type="pres">
      <dgm:prSet presAssocID="{AA3791A1-489C-4A33-A795-45873AFADC2D}" presName="sibTrans" presStyleLbl="sibTrans2D1" presStyleIdx="1" presStyleCnt="3"/>
      <dgm:spPr/>
      <dgm:t>
        <a:bodyPr/>
        <a:lstStyle/>
        <a:p>
          <a:endParaRPr lang="en-GB"/>
        </a:p>
      </dgm:t>
    </dgm:pt>
    <dgm:pt modelId="{ADDDB05A-0F8C-4DFE-B89F-976AFF035AA4}" type="pres">
      <dgm:prSet presAssocID="{AA3791A1-489C-4A33-A795-45873AFADC2D}" presName="spacerR" presStyleCnt="0"/>
      <dgm:spPr/>
    </dgm:pt>
    <dgm:pt modelId="{829FDE48-98DC-4B6E-BE7E-FD706AACA478}" type="pres">
      <dgm:prSet presAssocID="{51E34BD1-8FED-4C93-8469-3B408A90D78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E185F7-1656-4E39-952B-26252AE227FF}" type="pres">
      <dgm:prSet presAssocID="{626BD78E-3703-48EB-A85F-A9276AE6C4F0}" presName="spacerL" presStyleCnt="0"/>
      <dgm:spPr/>
    </dgm:pt>
    <dgm:pt modelId="{07712916-8502-458F-A9AC-4AED6039F58B}" type="pres">
      <dgm:prSet presAssocID="{626BD78E-3703-48EB-A85F-A9276AE6C4F0}" presName="sibTrans" presStyleLbl="sibTrans2D1" presStyleIdx="2" presStyleCnt="3"/>
      <dgm:spPr/>
      <dgm:t>
        <a:bodyPr/>
        <a:lstStyle/>
        <a:p>
          <a:endParaRPr lang="en-GB"/>
        </a:p>
      </dgm:t>
    </dgm:pt>
    <dgm:pt modelId="{6406879B-9D69-4F11-8F66-C9B2DC4D2D71}" type="pres">
      <dgm:prSet presAssocID="{626BD78E-3703-48EB-A85F-A9276AE6C4F0}" presName="spacerR" presStyleCnt="0"/>
      <dgm:spPr/>
    </dgm:pt>
    <dgm:pt modelId="{A872DF49-3E25-427C-A562-F6F603910098}" type="pres">
      <dgm:prSet presAssocID="{3AF5816C-9B2F-404B-9B18-E8FC460CD46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DDDB817-F070-4E2F-A9A2-3A6FCA9A41BD}" type="presOf" srcId="{32BDFD27-790F-4A3C-9AE3-3991C33FA9B6}" destId="{F274F42D-1A26-45BD-B880-836576C9156F}" srcOrd="0" destOrd="0" presId="urn:microsoft.com/office/officeart/2005/8/layout/equation1"/>
    <dgm:cxn modelId="{272A3602-489C-452C-9477-7DEAA9D065E2}" srcId="{C8761204-4964-427A-A313-23D0BA2E47AC}" destId="{51E34BD1-8FED-4C93-8469-3B408A90D789}" srcOrd="2" destOrd="0" parTransId="{B3E92AF3-0BEA-4562-BA28-E59F7B5A7394}" sibTransId="{626BD78E-3703-48EB-A85F-A9276AE6C4F0}"/>
    <dgm:cxn modelId="{31FBEFDD-3EE1-4544-9EB9-564345CD55D0}" type="presOf" srcId="{626BD78E-3703-48EB-A85F-A9276AE6C4F0}" destId="{07712916-8502-458F-A9AC-4AED6039F58B}" srcOrd="0" destOrd="0" presId="urn:microsoft.com/office/officeart/2005/8/layout/equation1"/>
    <dgm:cxn modelId="{B7EBA45C-4000-43B2-91E2-8CB0EFB3DED9}" type="presOf" srcId="{3AF5816C-9B2F-404B-9B18-E8FC460CD460}" destId="{A872DF49-3E25-427C-A562-F6F603910098}" srcOrd="0" destOrd="0" presId="urn:microsoft.com/office/officeart/2005/8/layout/equation1"/>
    <dgm:cxn modelId="{4096D691-58C5-4719-9D32-497EB65773E1}" type="presOf" srcId="{51E34BD1-8FED-4C93-8469-3B408A90D789}" destId="{829FDE48-98DC-4B6E-BE7E-FD706AACA478}" srcOrd="0" destOrd="0" presId="urn:microsoft.com/office/officeart/2005/8/layout/equation1"/>
    <dgm:cxn modelId="{5A56E92F-8608-4C58-B250-D5261C13B559}" srcId="{C8761204-4964-427A-A313-23D0BA2E47AC}" destId="{32BDFD27-790F-4A3C-9AE3-3991C33FA9B6}" srcOrd="1" destOrd="0" parTransId="{630C5A95-F11B-4C9A-9646-90869AEB4537}" sibTransId="{AA3791A1-489C-4A33-A795-45873AFADC2D}"/>
    <dgm:cxn modelId="{BB06A18D-72AE-47DA-88A8-2DD0F791F238}" type="presOf" srcId="{AA3791A1-489C-4A33-A795-45873AFADC2D}" destId="{EFE6667C-8C62-4FDA-A69F-6380CA368E4D}" srcOrd="0" destOrd="0" presId="urn:microsoft.com/office/officeart/2005/8/layout/equation1"/>
    <dgm:cxn modelId="{714E2180-85E3-4642-B6BD-1D0151D53D5A}" srcId="{C8761204-4964-427A-A313-23D0BA2E47AC}" destId="{EF72A0AA-4BD5-4C69-8731-44C97884C46B}" srcOrd="0" destOrd="0" parTransId="{FD9267CA-89E8-4A57-A98D-E0A60E202FD5}" sibTransId="{676640E2-4B8B-4447-9F13-1A7C9DF2AA20}"/>
    <dgm:cxn modelId="{CB15324F-DA1D-4E5F-A9E6-36806216744C}" type="presOf" srcId="{C8761204-4964-427A-A313-23D0BA2E47AC}" destId="{0227A6F0-DDD6-48A3-83FF-B7E15E763F22}" srcOrd="0" destOrd="0" presId="urn:microsoft.com/office/officeart/2005/8/layout/equation1"/>
    <dgm:cxn modelId="{14B27234-C988-439F-8ED9-E71E8A78BFD6}" srcId="{C8761204-4964-427A-A313-23D0BA2E47AC}" destId="{3AF5816C-9B2F-404B-9B18-E8FC460CD460}" srcOrd="3" destOrd="0" parTransId="{6B8DA9BD-B05F-4384-A33B-1E959810C41A}" sibTransId="{8DA11F4C-D88C-4A87-81D2-7AA7020EC39D}"/>
    <dgm:cxn modelId="{DBB9AF94-5B2B-444C-AD96-080096C1B323}" type="presOf" srcId="{EF72A0AA-4BD5-4C69-8731-44C97884C46B}" destId="{56522ACB-0A57-443B-A8E2-7F8AF085D0E6}" srcOrd="0" destOrd="0" presId="urn:microsoft.com/office/officeart/2005/8/layout/equation1"/>
    <dgm:cxn modelId="{BAACFB85-72E0-4CA9-8896-570DFF565B85}" type="presOf" srcId="{676640E2-4B8B-4447-9F13-1A7C9DF2AA20}" destId="{E0BB0D9A-8DD6-4FC9-A048-D8FF1D0A5183}" srcOrd="0" destOrd="0" presId="urn:microsoft.com/office/officeart/2005/8/layout/equation1"/>
    <dgm:cxn modelId="{7B8A69A3-3F3E-44D5-A180-9CFC48EEA8B8}" type="presParOf" srcId="{0227A6F0-DDD6-48A3-83FF-B7E15E763F22}" destId="{56522ACB-0A57-443B-A8E2-7F8AF085D0E6}" srcOrd="0" destOrd="0" presId="urn:microsoft.com/office/officeart/2005/8/layout/equation1"/>
    <dgm:cxn modelId="{E7206D46-C5D3-4C70-8550-9C1CA3B6A0DF}" type="presParOf" srcId="{0227A6F0-DDD6-48A3-83FF-B7E15E763F22}" destId="{23552600-A881-4B2C-80A8-B0346FEB7631}" srcOrd="1" destOrd="0" presId="urn:microsoft.com/office/officeart/2005/8/layout/equation1"/>
    <dgm:cxn modelId="{E42F54EE-9DA1-4401-A259-5495A5243A82}" type="presParOf" srcId="{0227A6F0-DDD6-48A3-83FF-B7E15E763F22}" destId="{E0BB0D9A-8DD6-4FC9-A048-D8FF1D0A5183}" srcOrd="2" destOrd="0" presId="urn:microsoft.com/office/officeart/2005/8/layout/equation1"/>
    <dgm:cxn modelId="{4AF7FC59-4FAE-4EB7-AD0D-B139500DEF7F}" type="presParOf" srcId="{0227A6F0-DDD6-48A3-83FF-B7E15E763F22}" destId="{E436BA4F-867A-44E3-A2EB-04879A3540D6}" srcOrd="3" destOrd="0" presId="urn:microsoft.com/office/officeart/2005/8/layout/equation1"/>
    <dgm:cxn modelId="{CDBF12B0-895B-4149-940A-B4E79C4B5A92}" type="presParOf" srcId="{0227A6F0-DDD6-48A3-83FF-B7E15E763F22}" destId="{F274F42D-1A26-45BD-B880-836576C9156F}" srcOrd="4" destOrd="0" presId="urn:microsoft.com/office/officeart/2005/8/layout/equation1"/>
    <dgm:cxn modelId="{AA1A6CAD-DF9C-4748-BBE7-BA7460AC0FD1}" type="presParOf" srcId="{0227A6F0-DDD6-48A3-83FF-B7E15E763F22}" destId="{704D05D6-F282-43CB-8FCD-F7B3F0C7E5CF}" srcOrd="5" destOrd="0" presId="urn:microsoft.com/office/officeart/2005/8/layout/equation1"/>
    <dgm:cxn modelId="{90DA5C76-D4A2-4626-9075-FB8E1C73B5C6}" type="presParOf" srcId="{0227A6F0-DDD6-48A3-83FF-B7E15E763F22}" destId="{EFE6667C-8C62-4FDA-A69F-6380CA368E4D}" srcOrd="6" destOrd="0" presId="urn:microsoft.com/office/officeart/2005/8/layout/equation1"/>
    <dgm:cxn modelId="{524D270E-ADCB-4236-9D0D-3D10BFB5B928}" type="presParOf" srcId="{0227A6F0-DDD6-48A3-83FF-B7E15E763F22}" destId="{ADDDB05A-0F8C-4DFE-B89F-976AFF035AA4}" srcOrd="7" destOrd="0" presId="urn:microsoft.com/office/officeart/2005/8/layout/equation1"/>
    <dgm:cxn modelId="{A986FF1E-F30B-4656-AAF5-C15A49D0BC9C}" type="presParOf" srcId="{0227A6F0-DDD6-48A3-83FF-B7E15E763F22}" destId="{829FDE48-98DC-4B6E-BE7E-FD706AACA478}" srcOrd="8" destOrd="0" presId="urn:microsoft.com/office/officeart/2005/8/layout/equation1"/>
    <dgm:cxn modelId="{62924AB9-9EFE-45EC-9624-BD3C116D0BBF}" type="presParOf" srcId="{0227A6F0-DDD6-48A3-83FF-B7E15E763F22}" destId="{05E185F7-1656-4E39-952B-26252AE227FF}" srcOrd="9" destOrd="0" presId="urn:microsoft.com/office/officeart/2005/8/layout/equation1"/>
    <dgm:cxn modelId="{3261A3EA-C94F-4D47-90D8-465C9D915886}" type="presParOf" srcId="{0227A6F0-DDD6-48A3-83FF-B7E15E763F22}" destId="{07712916-8502-458F-A9AC-4AED6039F58B}" srcOrd="10" destOrd="0" presId="urn:microsoft.com/office/officeart/2005/8/layout/equation1"/>
    <dgm:cxn modelId="{E769677C-8CE6-4B26-94C7-4C45E2E2BD6B}" type="presParOf" srcId="{0227A6F0-DDD6-48A3-83FF-B7E15E763F22}" destId="{6406879B-9D69-4F11-8F66-C9B2DC4D2D71}" srcOrd="11" destOrd="0" presId="urn:microsoft.com/office/officeart/2005/8/layout/equation1"/>
    <dgm:cxn modelId="{2636ED19-FEC9-4236-8A86-AE3DC919A474}" type="presParOf" srcId="{0227A6F0-DDD6-48A3-83FF-B7E15E763F22}" destId="{A872DF49-3E25-427C-A562-F6F603910098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522ACB-0A57-443B-A8E2-7F8AF085D0E6}">
      <dsp:nvSpPr>
        <dsp:cNvPr id="0" name=""/>
        <dsp:cNvSpPr/>
      </dsp:nvSpPr>
      <dsp:spPr>
        <a:xfrm>
          <a:off x="4489" y="1716372"/>
          <a:ext cx="1247205" cy="1247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Ave. £25 per pupil  in basic entitlement</a:t>
          </a:r>
          <a:endParaRPr lang="en-GB" sz="1100" kern="1200" dirty="0"/>
        </a:p>
      </dsp:txBody>
      <dsp:txXfrm>
        <a:off x="187138" y="1899021"/>
        <a:ext cx="881907" cy="881907"/>
      </dsp:txXfrm>
    </dsp:sp>
    <dsp:sp modelId="{E0BB0D9A-8DD6-4FC9-A048-D8FF1D0A5183}">
      <dsp:nvSpPr>
        <dsp:cNvPr id="0" name=""/>
        <dsp:cNvSpPr/>
      </dsp:nvSpPr>
      <dsp:spPr>
        <a:xfrm>
          <a:off x="1352967" y="1978285"/>
          <a:ext cx="723379" cy="72337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1448851" y="2254905"/>
        <a:ext cx="531611" cy="170139"/>
      </dsp:txXfrm>
    </dsp:sp>
    <dsp:sp modelId="{F274F42D-1A26-45BD-B880-836576C9156F}">
      <dsp:nvSpPr>
        <dsp:cNvPr id="0" name=""/>
        <dsp:cNvSpPr/>
      </dsp:nvSpPr>
      <dsp:spPr>
        <a:xfrm>
          <a:off x="2177619" y="1716372"/>
          <a:ext cx="1247205" cy="1247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Additional £20 per pupil</a:t>
          </a:r>
          <a:endParaRPr lang="en-GB" sz="1100" kern="1200" dirty="0"/>
        </a:p>
      </dsp:txBody>
      <dsp:txXfrm>
        <a:off x="2360268" y="1899021"/>
        <a:ext cx="881907" cy="881907"/>
      </dsp:txXfrm>
    </dsp:sp>
    <dsp:sp modelId="{EFE6667C-8C62-4FDA-A69F-6380CA368E4D}">
      <dsp:nvSpPr>
        <dsp:cNvPr id="0" name=""/>
        <dsp:cNvSpPr/>
      </dsp:nvSpPr>
      <dsp:spPr>
        <a:xfrm>
          <a:off x="3526097" y="1978285"/>
          <a:ext cx="723379" cy="72337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3621981" y="2254905"/>
        <a:ext cx="531611" cy="170139"/>
      </dsp:txXfrm>
    </dsp:sp>
    <dsp:sp modelId="{829FDE48-98DC-4B6E-BE7E-FD706AACA478}">
      <dsp:nvSpPr>
        <dsp:cNvPr id="0" name=""/>
        <dsp:cNvSpPr/>
      </dsp:nvSpPr>
      <dsp:spPr>
        <a:xfrm>
          <a:off x="4350750" y="1716372"/>
          <a:ext cx="1247205" cy="1247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Application to EFA to cover the difference</a:t>
          </a:r>
          <a:endParaRPr lang="en-GB" sz="1100" kern="1200" dirty="0"/>
        </a:p>
      </dsp:txBody>
      <dsp:txXfrm>
        <a:off x="4533399" y="1899021"/>
        <a:ext cx="881907" cy="881907"/>
      </dsp:txXfrm>
    </dsp:sp>
    <dsp:sp modelId="{07712916-8502-458F-A9AC-4AED6039F58B}">
      <dsp:nvSpPr>
        <dsp:cNvPr id="0" name=""/>
        <dsp:cNvSpPr/>
      </dsp:nvSpPr>
      <dsp:spPr>
        <a:xfrm>
          <a:off x="5699228" y="1978285"/>
          <a:ext cx="723379" cy="723379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5795112" y="2127301"/>
        <a:ext cx="531611" cy="425347"/>
      </dsp:txXfrm>
    </dsp:sp>
    <dsp:sp modelId="{A872DF49-3E25-427C-A562-F6F603910098}">
      <dsp:nvSpPr>
        <dsp:cNvPr id="0" name=""/>
        <dsp:cNvSpPr/>
      </dsp:nvSpPr>
      <dsp:spPr>
        <a:xfrm>
          <a:off x="6523880" y="1716372"/>
          <a:ext cx="1247205" cy="1247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INSURANCE</a:t>
          </a:r>
          <a:endParaRPr lang="en-GB" sz="1100" kern="1200" dirty="0"/>
        </a:p>
      </dsp:txBody>
      <dsp:txXfrm>
        <a:off x="6706529" y="1899021"/>
        <a:ext cx="881907" cy="8819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-20441" y="9446895"/>
            <a:ext cx="1114577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63D1F4A6-7DD5-42E4-9750-A8709F395147}" type="datetimeFigureOut">
              <a:rPr lang="en-GB" smtClean="0"/>
              <a:pPr algn="l"/>
              <a:t>18/02/2014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258888" y="9446895"/>
            <a:ext cx="4859320" cy="49720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261124" y="9445169"/>
            <a:ext cx="542914" cy="49720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200"/>
            </a:lvl1pPr>
          </a:lstStyle>
          <a:p>
            <a:fld id="{C5ABB7FA-2627-47C9-9258-FDF90D155C0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>
          <a:xfrm>
            <a:off x="1544900" y="195219"/>
            <a:ext cx="4716224" cy="54816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pic>
        <p:nvPicPr>
          <p:cNvPr id="8" name="Picture 7" descr="Department for Education" title="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99" y="195220"/>
            <a:ext cx="857495" cy="55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9545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273050"/>
            <a:ext cx="5873750" cy="440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405" y="4723448"/>
            <a:ext cx="5359346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"/>
          </p:nvPr>
        </p:nvSpPr>
        <p:spPr>
          <a:xfrm>
            <a:off x="-20441" y="9446895"/>
            <a:ext cx="1114577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63D1F4A6-7DD5-42E4-9750-A8709F395147}" type="datetimeFigureOut">
              <a:rPr lang="en-GB" smtClean="0"/>
              <a:pPr algn="l"/>
              <a:t>18/02/2014</a:t>
            </a:fld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1258888" y="9446895"/>
            <a:ext cx="4859320" cy="49720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6261124" y="9445169"/>
            <a:ext cx="542914" cy="49720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200"/>
            </a:lvl1pPr>
          </a:lstStyle>
          <a:p>
            <a:fld id="{C5ABB7FA-2627-47C9-9258-FDF90D155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420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1pPr>
    <a:lvl2pPr marL="36830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3340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987425" indent="-174625" algn="l" defTabSz="987425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0213" y="273050"/>
            <a:ext cx="5873750" cy="44053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2067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937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7065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3190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6715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268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0213" y="273050"/>
            <a:ext cx="5873750" cy="44053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927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hangingPunct="0">
              <a:buNone/>
            </a:pPr>
            <a:endParaRPr lang="en-GB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59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818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726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07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771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303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90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1075"/>
            <a:ext cx="7772400" cy="1470025"/>
          </a:xfrm>
        </p:spPr>
        <p:txBody>
          <a:bodyPr>
            <a:noAutofit/>
          </a:bodyPr>
          <a:lstStyle>
            <a:lvl1pPr algn="l">
              <a:defRPr lang="en-GB" sz="5400" b="1" kern="1200" noProof="0" dirty="0" smtClean="0">
                <a:solidFill>
                  <a:srgbClr val="104F75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924944"/>
            <a:ext cx="6400800" cy="1752600"/>
          </a:xfrm>
        </p:spPr>
        <p:txBody>
          <a:bodyPr>
            <a:noAutofit/>
          </a:bodyPr>
          <a:lstStyle>
            <a:lvl1pPr marL="0" indent="0" algn="l">
              <a:buNone/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18/02/2014</a:t>
            </a:fld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2273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18/02/2014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6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35919"/>
            <a:ext cx="7775575" cy="64515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271" y="1187202"/>
            <a:ext cx="5256584" cy="4112369"/>
          </a:xfrm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688" y="5445571"/>
            <a:ext cx="5486400" cy="35969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18/02/2014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87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9749-5551-4F5F-A3EA-C88943F21456}" type="datetimeFigureOut">
              <a:rPr lang="en-GB" smtClean="0"/>
              <a:pPr/>
              <a:t>18/02/2014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37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333374"/>
            <a:ext cx="7775575" cy="6477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196976"/>
            <a:ext cx="7775575" cy="4679949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18/02/2014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596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921" y="981075"/>
            <a:ext cx="7775575" cy="1253337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109" y="2420888"/>
            <a:ext cx="7775575" cy="150018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18/02/2014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3298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2" y="1196975"/>
            <a:ext cx="3811587" cy="467995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3811588" cy="467995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18/02/2014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449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mphasis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96975"/>
            <a:ext cx="3811587" cy="467995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Tx/>
              <a:buNone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339474"/>
            <a:ext cx="3811588" cy="830997"/>
          </a:xfrm>
          <a:solidFill>
            <a:srgbClr val="C6E0E4"/>
          </a:solidFill>
          <a:ln>
            <a:solidFill>
              <a:schemeClr val="tx2"/>
            </a:solidFill>
          </a:ln>
        </p:spPr>
        <p:txBody>
          <a:bodyPr vert="horz" lIns="108000" tIns="45720" rIns="91440" bIns="4572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Tx/>
              <a:buNone/>
              <a:tabLst/>
              <a:defRPr lang="en-US" dirty="0" smtClean="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18/02/2014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180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196975"/>
            <a:ext cx="3813175" cy="648097"/>
          </a:xfrm>
          <a:solidFill>
            <a:srgbClr val="C6E0E4"/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>
              <a:defRPr lang="en-US" dirty="0" smtClean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3" y="1845072"/>
            <a:ext cx="3813175" cy="4031853"/>
          </a:xfrm>
          <a:ln>
            <a:solidFill>
              <a:schemeClr val="tx2"/>
            </a:solidFill>
          </a:ln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96975"/>
            <a:ext cx="3814763" cy="648097"/>
          </a:xfrm>
          <a:solidFill>
            <a:srgbClr val="C6E0E4"/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>
              <a:defRPr lang="en-US" dirty="0" smtClean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45072"/>
            <a:ext cx="3814763" cy="4031853"/>
          </a:xfrm>
          <a:ln>
            <a:solidFill>
              <a:schemeClr val="tx2"/>
            </a:solidFill>
          </a:ln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18/02/2014</a:t>
            </a:fld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22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2" y="1196975"/>
            <a:ext cx="3811587" cy="4752976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3811588" cy="4752976"/>
          </a:xfrm>
          <a:ln>
            <a:solidFill>
              <a:schemeClr val="tx2"/>
            </a:solidFill>
          </a:ln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18/02/2014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26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18/02/2014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90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3" y="332656"/>
            <a:ext cx="7775575" cy="648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196976"/>
            <a:ext cx="7775575" cy="46799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18/02/2014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2" name="Picture 11" descr="Education funding agency" title="Logo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903"/>
          <a:stretch/>
        </p:blipFill>
        <p:spPr bwMode="auto">
          <a:xfrm>
            <a:off x="615922" y="5661248"/>
            <a:ext cx="1003750" cy="103747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0834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8" r:id="rId6"/>
    <p:sldLayoutId id="2147483653" r:id="rId7"/>
    <p:sldLayoutId id="2147483659" r:id="rId8"/>
    <p:sldLayoutId id="2147483654" r:id="rId9"/>
    <p:sldLayoutId id="2147483655" r:id="rId10"/>
    <p:sldLayoutId id="2147483657" r:id="rId11"/>
  </p:sldLayoutIdLst>
  <p:txStyles>
    <p:titleStyle>
      <a:lvl1pPr algn="l" defTabSz="914400" rtl="0" eaLnBrk="1" latinLnBrk="0" hangingPunct="1">
        <a:spcBef>
          <a:spcPct val="0"/>
        </a:spcBef>
        <a:buNone/>
        <a:defRPr lang="en-GB" sz="3200" b="1" kern="1200" dirty="0">
          <a:solidFill>
            <a:srgbClr val="104F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Update to 2014/15 academy funding</a:t>
            </a:r>
            <a:endParaRPr lang="en-GB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February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813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 and Post 16 allocations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Academies with sixth forms will have allocations with confirmed pupil numbers sent with their pre 16 allocation</a:t>
            </a:r>
          </a:p>
          <a:p>
            <a:r>
              <a:rPr lang="en-GB" dirty="0" smtClean="0"/>
              <a:t>Post 16 statement have been sent out separately without funding amounts</a:t>
            </a:r>
          </a:p>
          <a:p>
            <a:r>
              <a:rPr lang="en-GB" dirty="0" smtClean="0"/>
              <a:t>Once post 16 funding allocations are available we will send a complete allocation, with pre and post 16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53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information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Funding allocation pack guidance</a:t>
            </a:r>
          </a:p>
          <a:p>
            <a:r>
              <a:rPr lang="en-GB" dirty="0" smtClean="0"/>
              <a:t>Online presentations </a:t>
            </a:r>
          </a:p>
          <a:p>
            <a:r>
              <a:rPr lang="en-GB" dirty="0" smtClean="0"/>
              <a:t>Podcasts</a:t>
            </a:r>
          </a:p>
          <a:p>
            <a:endParaRPr lang="en-GB" dirty="0"/>
          </a:p>
          <a:p>
            <a:r>
              <a:rPr lang="en-GB" dirty="0" smtClean="0"/>
              <a:t>Enquiries:</a:t>
            </a:r>
          </a:p>
          <a:p>
            <a:pPr marL="0" indent="0" algn="ctr">
              <a:buNone/>
            </a:pPr>
            <a:r>
              <a:rPr lang="en-GB" b="0" dirty="0"/>
              <a:t>a</a:t>
            </a:r>
            <a:r>
              <a:rPr lang="en-GB" b="0" dirty="0" smtClean="0"/>
              <a:t>cademy.questions@education.gsi.gov.uk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79140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Insurance 13/14 – a recap		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645207"/>
              </p:ext>
            </p:extLst>
          </p:nvPr>
        </p:nvGraphicFramePr>
        <p:xfrm>
          <a:off x="684213" y="1196975"/>
          <a:ext cx="7775575" cy="4679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Block Arc 2"/>
          <p:cNvSpPr/>
          <p:nvPr/>
        </p:nvSpPr>
        <p:spPr>
          <a:xfrm>
            <a:off x="1243025" y="2552199"/>
            <a:ext cx="2376264" cy="457200"/>
          </a:xfrm>
          <a:prstGeom prst="blockArc">
            <a:avLst>
              <a:gd name="adj1" fmla="val 10800000"/>
              <a:gd name="adj2" fmla="val 21557457"/>
              <a:gd name="adj3" fmla="val 249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20678" y="1957363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All academies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283968" y="1957363"/>
            <a:ext cx="2672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Top up where applicable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47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insurance scheme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b="1" dirty="0" smtClean="0"/>
              <a:t>New voluntary academy insurance </a:t>
            </a:r>
            <a:r>
              <a:rPr lang="en-GB" b="1" dirty="0"/>
              <a:t>scheme </a:t>
            </a:r>
            <a:r>
              <a:rPr lang="en-GB" b="1" dirty="0" smtClean="0"/>
              <a:t>from </a:t>
            </a:r>
            <a:r>
              <a:rPr lang="en-GB" b="1" dirty="0"/>
              <a:t>September </a:t>
            </a:r>
            <a:r>
              <a:rPr lang="en-GB" b="1" dirty="0" smtClean="0"/>
              <a:t>2014</a:t>
            </a:r>
          </a:p>
          <a:p>
            <a:pPr lvl="1"/>
            <a:r>
              <a:rPr lang="en-GB" b="1" dirty="0" smtClean="0"/>
              <a:t>Brings value for money by reducing the cost of insurance premiums to academies</a:t>
            </a:r>
          </a:p>
          <a:p>
            <a:pPr lvl="1"/>
            <a:r>
              <a:rPr lang="en-GB" b="1" dirty="0" smtClean="0"/>
              <a:t>Open to all academies, free schools, UTCs and studio schools</a:t>
            </a:r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1183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insurance </a:t>
            </a:r>
            <a:r>
              <a:rPr lang="en-GB" dirty="0" smtClean="0"/>
              <a:t>scheme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b="1" dirty="0"/>
              <a:t>Removal of £20 </a:t>
            </a:r>
            <a:r>
              <a:rPr lang="en-GB" b="1" dirty="0" smtClean="0"/>
              <a:t>additional insurance payment for all academies</a:t>
            </a:r>
          </a:p>
          <a:p>
            <a:pPr lvl="1"/>
            <a:r>
              <a:rPr lang="en-GB" b="1" dirty="0" smtClean="0"/>
              <a:t>For those participating in the scheme the cost of £25 </a:t>
            </a:r>
            <a:r>
              <a:rPr lang="en-GB" b="1" dirty="0"/>
              <a:t>per </a:t>
            </a:r>
            <a:r>
              <a:rPr lang="en-GB" b="1" dirty="0" smtClean="0"/>
              <a:t>pupil is deducted </a:t>
            </a:r>
            <a:r>
              <a:rPr lang="en-GB" b="1" dirty="0"/>
              <a:t>from </a:t>
            </a:r>
            <a:r>
              <a:rPr lang="en-GB" b="1" dirty="0" smtClean="0"/>
              <a:t>your allocation </a:t>
            </a:r>
            <a:endParaRPr lang="en-GB" b="1" dirty="0"/>
          </a:p>
          <a:p>
            <a:pPr lvl="1"/>
            <a:r>
              <a:rPr lang="en-GB" b="1" dirty="0" smtClean="0"/>
              <a:t>Further details of the scheme will follow 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355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Funding updates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Prior Attainment</a:t>
            </a:r>
          </a:p>
          <a:p>
            <a:r>
              <a:rPr lang="en-GB" dirty="0" smtClean="0"/>
              <a:t>SEN </a:t>
            </a:r>
            <a:r>
              <a:rPr lang="en-GB" dirty="0"/>
              <a:t>LACSEG</a:t>
            </a:r>
          </a:p>
          <a:p>
            <a:r>
              <a:rPr lang="en-GB" dirty="0"/>
              <a:t>Education Services Grant</a:t>
            </a:r>
          </a:p>
          <a:p>
            <a:r>
              <a:rPr lang="en-GB" dirty="0" smtClean="0"/>
              <a:t>Academy allocation protection</a:t>
            </a:r>
          </a:p>
          <a:p>
            <a:r>
              <a:rPr lang="en-GB" dirty="0" smtClean="0"/>
              <a:t>Pre and post 16 allocations</a:t>
            </a:r>
          </a:p>
          <a:p>
            <a:r>
              <a:rPr lang="en-GB" dirty="0" smtClean="0"/>
              <a:t>Payment profiles</a:t>
            </a:r>
          </a:p>
          <a:p>
            <a:r>
              <a:rPr lang="en-GB" dirty="0" smtClean="0"/>
              <a:t>Insurance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86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Primary prior attainment factor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Revised measurement means more </a:t>
            </a:r>
            <a:r>
              <a:rPr lang="en-GB" dirty="0" err="1" smtClean="0"/>
              <a:t>Yr</a:t>
            </a:r>
            <a:r>
              <a:rPr lang="en-GB" dirty="0" smtClean="0"/>
              <a:t> 1 pupils attract funding – as an aggregated measure is used – this is skewing the overall proportion</a:t>
            </a:r>
          </a:p>
          <a:p>
            <a:r>
              <a:rPr lang="en-GB" dirty="0"/>
              <a:t>S</a:t>
            </a:r>
            <a:r>
              <a:rPr lang="en-GB" dirty="0" smtClean="0"/>
              <a:t>eparate measures:</a:t>
            </a:r>
          </a:p>
          <a:p>
            <a:pPr lvl="1"/>
            <a:r>
              <a:rPr lang="en-GB" dirty="0" err="1" smtClean="0"/>
              <a:t>Yr</a:t>
            </a:r>
            <a:r>
              <a:rPr lang="en-GB" dirty="0" smtClean="0"/>
              <a:t> 1 – proportion not making ‘</a:t>
            </a:r>
            <a:r>
              <a:rPr lang="en-GB" dirty="0"/>
              <a:t>g</a:t>
            </a:r>
            <a:r>
              <a:rPr lang="en-GB" dirty="0" smtClean="0"/>
              <a:t>ood development’</a:t>
            </a:r>
          </a:p>
          <a:p>
            <a:pPr lvl="1"/>
            <a:r>
              <a:rPr lang="en-GB" dirty="0" err="1" smtClean="0"/>
              <a:t>Yr</a:t>
            </a:r>
            <a:r>
              <a:rPr lang="en-GB" dirty="0" smtClean="0"/>
              <a:t> 2- </a:t>
            </a:r>
            <a:r>
              <a:rPr lang="en-GB" dirty="0" err="1" smtClean="0"/>
              <a:t>Yr</a:t>
            </a:r>
            <a:r>
              <a:rPr lang="en-GB" dirty="0" smtClean="0"/>
              <a:t> 5</a:t>
            </a:r>
            <a:r>
              <a:rPr lang="en-GB" dirty="0"/>
              <a:t> </a:t>
            </a:r>
            <a:r>
              <a:rPr lang="en-GB" dirty="0" smtClean="0"/>
              <a:t>– proportion reaching 73/78 in EYFP </a:t>
            </a:r>
          </a:p>
          <a:p>
            <a:r>
              <a:rPr lang="en-GB" dirty="0" smtClean="0"/>
              <a:t>LAs can apply scaling to the proportion of Year 1 pupils receiving funding under this factor</a:t>
            </a:r>
          </a:p>
          <a:p>
            <a:r>
              <a:rPr lang="en-GB" dirty="0" smtClean="0"/>
              <a:t>Details shown in your 14/15 Funding Allocation Pack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79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 LACSEG adjustment (1)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Only affects </a:t>
            </a:r>
            <a:r>
              <a:rPr lang="en-GB" dirty="0"/>
              <a:t>academies open </a:t>
            </a:r>
            <a:r>
              <a:rPr lang="en-GB" dirty="0" smtClean="0"/>
              <a:t>before 1 April 2013</a:t>
            </a:r>
          </a:p>
          <a:p>
            <a:r>
              <a:rPr lang="en-GB" dirty="0" smtClean="0"/>
              <a:t>LAs have a duty to provide SEN services to all academies and maintained schools on the same basis</a:t>
            </a:r>
          </a:p>
          <a:p>
            <a:r>
              <a:rPr lang="en-GB" dirty="0"/>
              <a:t>This means that both academies and local authorities </a:t>
            </a:r>
            <a:r>
              <a:rPr lang="en-GB" dirty="0" smtClean="0"/>
              <a:t>have been funded </a:t>
            </a:r>
            <a:r>
              <a:rPr lang="en-GB" dirty="0"/>
              <a:t>for the same set of </a:t>
            </a:r>
            <a:r>
              <a:rPr lang="en-GB" dirty="0" smtClean="0"/>
              <a:t>services</a:t>
            </a:r>
          </a:p>
          <a:p>
            <a:r>
              <a:rPr lang="en-GB" dirty="0" smtClean="0"/>
              <a:t>This has resulted in academies receiving funding for SEN provision that has already been paid to LAs to provide those services</a:t>
            </a:r>
          </a:p>
          <a:p>
            <a:r>
              <a:rPr lang="en-GB" dirty="0" smtClean="0"/>
              <a:t>This SEN block funding was included in your baseline when calculating your MFG for 2013/14</a:t>
            </a:r>
          </a:p>
          <a:p>
            <a:r>
              <a:rPr lang="en-GB" dirty="0" smtClean="0"/>
              <a:t>We will adjust for this overpayment in your 2014/15 allocation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347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 – LACSEG adjustment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Identified this </a:t>
            </a:r>
            <a:r>
              <a:rPr lang="en-GB" dirty="0"/>
              <a:t>double funding in the 2012/13 baseline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50% to be deducted in 2014/15</a:t>
            </a:r>
          </a:p>
          <a:p>
            <a:pPr lvl="1"/>
            <a:r>
              <a:rPr lang="en-GB" dirty="0" smtClean="0"/>
              <a:t>50% to be deducted in 2015/16 </a:t>
            </a:r>
          </a:p>
          <a:p>
            <a:r>
              <a:rPr lang="en-GB" dirty="0" smtClean="0"/>
              <a:t>Details of the adjustment will be shown in your 2014/15 Funding Allocation Pack</a:t>
            </a:r>
          </a:p>
          <a:p>
            <a:r>
              <a:rPr lang="en-GB" dirty="0" smtClean="0"/>
              <a:t>Protected within new overall </a:t>
            </a:r>
            <a:r>
              <a:rPr lang="en-GB" dirty="0"/>
              <a:t>a</a:t>
            </a:r>
            <a:r>
              <a:rPr lang="en-GB" dirty="0" smtClean="0"/>
              <a:t>llocation protection (separate from MFG)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845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Education Services Grant (ESG)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ESG rate for 14/15: </a:t>
            </a:r>
          </a:p>
          <a:p>
            <a:pPr lvl="1"/>
            <a:r>
              <a:rPr lang="en-GB" dirty="0" smtClean="0"/>
              <a:t>£140 per pupil in mainstream setting</a:t>
            </a:r>
          </a:p>
          <a:p>
            <a:pPr lvl="1"/>
            <a:r>
              <a:rPr lang="en-GB" dirty="0" smtClean="0"/>
              <a:t>£575 Special Academies</a:t>
            </a:r>
          </a:p>
          <a:p>
            <a:pPr lvl="1"/>
            <a:r>
              <a:rPr lang="en-GB" dirty="0" smtClean="0"/>
              <a:t>£525 Alternative Provision</a:t>
            </a:r>
          </a:p>
          <a:p>
            <a:pPr lvl="1"/>
            <a:endParaRPr lang="en-GB" dirty="0"/>
          </a:p>
          <a:p>
            <a:r>
              <a:rPr lang="en-GB" dirty="0" smtClean="0"/>
              <a:t>No dedicated ESG protection - now included in overall allocation protection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20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Academy allocation protection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Simple per pupil protection resulting from the reduction to academy funding caused by:</a:t>
            </a:r>
          </a:p>
          <a:p>
            <a:pPr lvl="1"/>
            <a:r>
              <a:rPr lang="en-GB" dirty="0" smtClean="0"/>
              <a:t>Double funding of SEN LACSEG</a:t>
            </a:r>
          </a:p>
          <a:p>
            <a:pPr lvl="1"/>
            <a:r>
              <a:rPr lang="en-GB" dirty="0" smtClean="0"/>
              <a:t>Reduction in ESG rate </a:t>
            </a:r>
          </a:p>
          <a:p>
            <a:pPr lvl="1"/>
            <a:r>
              <a:rPr lang="en-GB" dirty="0"/>
              <a:t>R</a:t>
            </a:r>
            <a:r>
              <a:rPr lang="en-GB" dirty="0" smtClean="0"/>
              <a:t>emoval of ESG protection </a:t>
            </a:r>
          </a:p>
          <a:p>
            <a:r>
              <a:rPr lang="en-GB" dirty="0"/>
              <a:t>An academy protection will be payable where the 14/15 allocation reduction as a proportion of the 13/14 allocation is greater than -1% </a:t>
            </a:r>
          </a:p>
          <a:p>
            <a:r>
              <a:rPr lang="en-GB" dirty="0" smtClean="0"/>
              <a:t>It applies to all academies (</a:t>
            </a:r>
            <a:r>
              <a:rPr lang="en-GB" dirty="0" err="1" smtClean="0"/>
              <a:t>inc</a:t>
            </a:r>
            <a:r>
              <a:rPr lang="en-GB" dirty="0" smtClean="0"/>
              <a:t> special academies and alternative provision), free schools, UTC and studio schools</a:t>
            </a:r>
          </a:p>
          <a:p>
            <a:r>
              <a:rPr lang="en-GB" dirty="0" smtClean="0"/>
              <a:t>This is shown in your funding allocation pack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931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89259" y="1929664"/>
            <a:ext cx="2376264" cy="2633856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GAG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1600" y="260648"/>
            <a:ext cx="77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002060"/>
                </a:solidFill>
              </a:rPr>
              <a:t>Academy allocation protection</a:t>
            </a:r>
            <a:endParaRPr lang="en-GB" sz="3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37331" y="793903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13/14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313266" y="79390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14/15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5521178" y="1929664"/>
            <a:ext cx="2376264" cy="25618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GAG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89259" y="4832117"/>
            <a:ext cx="2376264" cy="265976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SEN LACSEG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75411" y="5463507"/>
            <a:ext cx="2376264" cy="354564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ESG at £150</a:t>
            </a:r>
            <a:endParaRPr lang="en-GB" dirty="0">
              <a:solidFill>
                <a:schemeClr val="tx2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351675" y="3154989"/>
            <a:ext cx="2156429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78597" y="2712955"/>
            <a:ext cx="33307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MFG operates GAG to GAG</a:t>
            </a:r>
            <a:endParaRPr lang="en-GB" sz="1200" dirty="0"/>
          </a:p>
        </p:txBody>
      </p:sp>
      <p:cxnSp>
        <p:nvCxnSpPr>
          <p:cNvPr id="16" name="Straight Arrow Connector 15"/>
          <p:cNvCxnSpPr>
            <a:stCxn id="26" idx="0"/>
          </p:cNvCxnSpPr>
          <p:nvPr/>
        </p:nvCxnSpPr>
        <p:spPr>
          <a:xfrm>
            <a:off x="3635896" y="5210996"/>
            <a:ext cx="1723306" cy="18811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7544" y="1199496"/>
            <a:ext cx="0" cy="4618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58308" y="1190260"/>
            <a:ext cx="360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67544" y="5818071"/>
            <a:ext cx="360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67544" y="629980"/>
            <a:ext cx="180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311560" y="3401056"/>
            <a:ext cx="36004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4245225" y="47933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3455876" y="5210996"/>
            <a:ext cx="36004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619672" y="5939407"/>
            <a:ext cx="66830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Protection = loss at D cannot exceed 1% of A on a per pupil basis. 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989259" y="5158447"/>
            <a:ext cx="2376264" cy="237215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ESG protection</a:t>
            </a:r>
            <a:endParaRPr lang="en-GB" dirty="0">
              <a:solidFill>
                <a:schemeClr val="tx2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448647" y="4829512"/>
            <a:ext cx="0" cy="9944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929322" y="4768394"/>
            <a:ext cx="113645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 = B - C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5041941" y="5370246"/>
            <a:ext cx="36004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990507" y="1207868"/>
            <a:ext cx="2376264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All post-16 allocation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508104" y="1206530"/>
            <a:ext cx="2376264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2"/>
                </a:solidFill>
              </a:rPr>
              <a:t>All </a:t>
            </a:r>
            <a:r>
              <a:rPr lang="en-GB" smtClean="0">
                <a:solidFill>
                  <a:schemeClr val="tx2"/>
                </a:solidFill>
              </a:rPr>
              <a:t>post-16 allocation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004377" y="4609700"/>
            <a:ext cx="2376264" cy="162989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Insurance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521178" y="4766674"/>
            <a:ext cx="2376264" cy="265976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50% SEN LACSEG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507330" y="5098093"/>
            <a:ext cx="2376264" cy="654535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ESG at £140 and protection goes</a:t>
            </a:r>
            <a:endParaRPr lang="en-GB" dirty="0">
              <a:solidFill>
                <a:schemeClr val="tx2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416680" y="4829512"/>
            <a:ext cx="0" cy="9944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31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Payment profiles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From September 2014 the payment profile for academies will be </a:t>
            </a:r>
            <a:r>
              <a:rPr lang="en-GB" dirty="0" smtClean="0"/>
              <a:t>revised </a:t>
            </a:r>
          </a:p>
          <a:p>
            <a:r>
              <a:rPr lang="en-GB" dirty="0" smtClean="0"/>
              <a:t>Currently </a:t>
            </a:r>
            <a:r>
              <a:rPr lang="en-GB" dirty="0"/>
              <a:t>academies are paid on a front-loaded basis with a higher percentage of their annual GAG funding paid in </a:t>
            </a:r>
            <a:r>
              <a:rPr lang="en-GB" dirty="0" smtClean="0"/>
              <a:t>September </a:t>
            </a:r>
          </a:p>
          <a:p>
            <a:r>
              <a:rPr lang="en-GB" dirty="0" smtClean="0"/>
              <a:t>The </a:t>
            </a:r>
            <a:r>
              <a:rPr lang="en-GB" dirty="0"/>
              <a:t>revised payment </a:t>
            </a:r>
            <a:r>
              <a:rPr lang="en-GB" dirty="0" smtClean="0"/>
              <a:t>profile </a:t>
            </a:r>
            <a:r>
              <a:rPr lang="en-GB" dirty="0"/>
              <a:t>will distribute GAG funding to academies in equal instalments throughout the </a:t>
            </a:r>
            <a:r>
              <a:rPr lang="en-GB" dirty="0" smtClean="0"/>
              <a:t>year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34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3E10230EB8E747A91CFB6ACD883CD5" ma:contentTypeVersion="1" ma:contentTypeDescription="Create a new document." ma:contentTypeScope="" ma:versionID="a0a95fc54e0ff8fd3e2f02ae163f922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FEE525-A449-418E-81F7-1B49A71F5FF6}">
  <ds:schemaRefs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purl.org/dc/dcmitype/"/>
    <ds:schemaRef ds:uri="http://schemas.microsoft.com/sharepoint/v3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B3DAED2-3FA2-4AF4-82EA-EC3ED68363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D6B9C8-0232-4847-8D14-36159C4B72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5026</TotalTime>
  <Words>669</Words>
  <Application>Microsoft Office PowerPoint</Application>
  <PresentationFormat>On-screen Show (4:3)</PresentationFormat>
  <Paragraphs>111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Update to 2014/15 academy funding</vt:lpstr>
      <vt:lpstr>Funding updates</vt:lpstr>
      <vt:lpstr>Primary prior attainment factor</vt:lpstr>
      <vt:lpstr>SEN LACSEG adjustment (1) </vt:lpstr>
      <vt:lpstr>SEN – LACSEG adjustment (2)</vt:lpstr>
      <vt:lpstr>Education Services Grant (ESG)</vt:lpstr>
      <vt:lpstr>Academy allocation protection</vt:lpstr>
      <vt:lpstr>PowerPoint Presentation</vt:lpstr>
      <vt:lpstr>Payment profiles</vt:lpstr>
      <vt:lpstr>Pre and Post 16 allocations</vt:lpstr>
      <vt:lpstr>More information </vt:lpstr>
      <vt:lpstr>Insurance 13/14 – a recap  </vt:lpstr>
      <vt:lpstr>New insurance scheme</vt:lpstr>
      <vt:lpstr>New insurance scheme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for Education</dc:title>
  <dc:creator>Publishing.TEAM@education.gsi.gov.uk</dc:creator>
  <cp:lastModifiedBy>Bruce Rose</cp:lastModifiedBy>
  <cp:revision>166</cp:revision>
  <cp:lastPrinted>2014-01-29T18:59:30Z</cp:lastPrinted>
  <dcterms:created xsi:type="dcterms:W3CDTF">2013-06-06T10:14:36Z</dcterms:created>
  <dcterms:modified xsi:type="dcterms:W3CDTF">2014-02-18T12:15:31Z</dcterms:modified>
  <cp:category>Master-Pres-v1.0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0x010100633E10230EB8E747A91CFB6ACD883CD5</vt:lpwstr>
  </property>
</Properties>
</file>